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2"/>
  </p:sldMasterIdLst>
  <p:notesMasterIdLst>
    <p:notesMasterId r:id="rId23"/>
  </p:notesMasterIdLst>
  <p:handoutMasterIdLst>
    <p:handoutMasterId r:id="rId24"/>
  </p:handoutMasterIdLst>
  <p:sldIdLst>
    <p:sldId id="264" r:id="rId3"/>
    <p:sldId id="276" r:id="rId4"/>
    <p:sldId id="277" r:id="rId5"/>
    <p:sldId id="278" r:id="rId6"/>
    <p:sldId id="282" r:id="rId7"/>
    <p:sldId id="279" r:id="rId8"/>
    <p:sldId id="283" r:id="rId9"/>
    <p:sldId id="268" r:id="rId10"/>
    <p:sldId id="284" r:id="rId11"/>
    <p:sldId id="269" r:id="rId12"/>
    <p:sldId id="286" r:id="rId13"/>
    <p:sldId id="287" r:id="rId14"/>
    <p:sldId id="289" r:id="rId15"/>
    <p:sldId id="290" r:id="rId16"/>
    <p:sldId id="270" r:id="rId17"/>
    <p:sldId id="281" r:id="rId18"/>
    <p:sldId id="280" r:id="rId19"/>
    <p:sldId id="288" r:id="rId20"/>
    <p:sldId id="274" r:id="rId21"/>
    <p:sldId id="266" r:id="rId22"/>
  </p:sldIdLst>
  <p:sldSz cx="12188825" cy="6858000"/>
  <p:notesSz cx="6858000" cy="9144000"/>
  <p:defaultTextStyle>
    <a:defPPr>
      <a:defRPr lang="en-US"/>
    </a:defPPr>
    <a:lvl1pPr marL="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945">
          <p15:clr>
            <a:srgbClr val="A4A3A4"/>
          </p15:clr>
        </p15:guide>
        <p15:guide id="3" orient="horz" pos="3888">
          <p15:clr>
            <a:srgbClr val="A4A3A4"/>
          </p15:clr>
        </p15:guide>
        <p15:guide id="4" orient="horz" pos="192">
          <p15:clr>
            <a:srgbClr val="A4A3A4"/>
          </p15:clr>
        </p15:guide>
        <p15:guide id="5" orient="horz" pos="1072">
          <p15:clr>
            <a:srgbClr val="A4A3A4"/>
          </p15:clr>
        </p15:guide>
        <p15:guide id="6" pos="3839">
          <p15:clr>
            <a:srgbClr val="A4A3A4"/>
          </p15:clr>
        </p15:guide>
        <p15:guide id="7" pos="704">
          <p15:clr>
            <a:srgbClr val="A4A3A4"/>
          </p15:clr>
        </p15:guide>
        <p15:guide id="8" pos="710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69012ECD-51FC-41F1-AA8D-1B2483CD663E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howGuides="1">
      <p:cViewPr varScale="1">
        <p:scale>
          <a:sx n="57" d="100"/>
          <a:sy n="57" d="100"/>
        </p:scale>
        <p:origin x="72" y="468"/>
      </p:cViewPr>
      <p:guideLst>
        <p:guide orient="horz" pos="2160"/>
        <p:guide orient="horz" pos="945"/>
        <p:guide orient="horz" pos="3888"/>
        <p:guide orient="horz" pos="192"/>
        <p:guide orient="horz" pos="1072"/>
        <p:guide pos="3839"/>
        <p:guide pos="704"/>
        <p:guide pos="7102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5" d="100"/>
          <a:sy n="55" d="100"/>
        </p:scale>
        <p:origin x="3072" y="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816EE3B-2F82-4BD3-B690-CE18C0DE5D41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2CDDD0F-E490-4D71-8110-B82825845597}">
      <dgm:prSet phldrT="[Текст]"/>
      <dgm:spPr/>
      <dgm:t>
        <a:bodyPr/>
        <a:lstStyle/>
        <a:p>
          <a:r>
            <a:rPr lang="ru-RU" dirty="0"/>
            <a:t>Авторский Сайт</a:t>
          </a:r>
        </a:p>
      </dgm:t>
    </dgm:pt>
    <dgm:pt modelId="{F8CC78C9-B612-418A-B440-A97F0F539506}" type="parTrans" cxnId="{2E42C6E7-DC1A-4F75-934B-46D492C0394D}">
      <dgm:prSet/>
      <dgm:spPr/>
      <dgm:t>
        <a:bodyPr/>
        <a:lstStyle/>
        <a:p>
          <a:endParaRPr lang="ru-RU"/>
        </a:p>
      </dgm:t>
    </dgm:pt>
    <dgm:pt modelId="{6F04D98D-909C-4B68-B034-02E1D330F316}" type="sibTrans" cxnId="{2E42C6E7-DC1A-4F75-934B-46D492C0394D}">
      <dgm:prSet/>
      <dgm:spPr/>
      <dgm:t>
        <a:bodyPr/>
        <a:lstStyle/>
        <a:p>
          <a:endParaRPr lang="ru-RU"/>
        </a:p>
      </dgm:t>
    </dgm:pt>
    <dgm:pt modelId="{0BEECCE9-640E-43E4-AFAD-BCE57B8003D8}">
      <dgm:prSet phldrT="[Текст]"/>
      <dgm:spPr/>
      <dgm:t>
        <a:bodyPr/>
        <a:lstStyle/>
        <a:p>
          <a:r>
            <a:rPr lang="ru-RU" dirty="0"/>
            <a:t>2012 год </a:t>
          </a:r>
        </a:p>
      </dgm:t>
    </dgm:pt>
    <dgm:pt modelId="{06E346DA-55D0-43C2-90D4-8B65C66B7505}" type="parTrans" cxnId="{ED82393A-917A-4C6E-92D7-8AB685E29153}">
      <dgm:prSet/>
      <dgm:spPr/>
      <dgm:t>
        <a:bodyPr/>
        <a:lstStyle/>
        <a:p>
          <a:endParaRPr lang="ru-RU"/>
        </a:p>
      </dgm:t>
    </dgm:pt>
    <dgm:pt modelId="{2055EE85-073A-4479-94F2-2480C7442D9D}" type="sibTrans" cxnId="{ED82393A-917A-4C6E-92D7-8AB685E29153}">
      <dgm:prSet/>
      <dgm:spPr/>
      <dgm:t>
        <a:bodyPr/>
        <a:lstStyle/>
        <a:p>
          <a:endParaRPr lang="ru-RU"/>
        </a:p>
      </dgm:t>
    </dgm:pt>
    <dgm:pt modelId="{CA9794A9-7CE9-474E-A342-7E9608AEA1A7}">
      <dgm:prSet phldrT="[Текст]"/>
      <dgm:spPr/>
      <dgm:t>
        <a:bodyPr/>
        <a:lstStyle/>
        <a:p>
          <a:r>
            <a:rPr lang="ru-RU" dirty="0"/>
            <a:t>Обучающий сайт</a:t>
          </a:r>
        </a:p>
      </dgm:t>
    </dgm:pt>
    <dgm:pt modelId="{BC5CAB7A-774E-4684-A91F-0C575163D2C4}" type="parTrans" cxnId="{5FB4C78F-27B3-42CD-A569-1CC6FBEC4D4F}">
      <dgm:prSet/>
      <dgm:spPr/>
      <dgm:t>
        <a:bodyPr/>
        <a:lstStyle/>
        <a:p>
          <a:endParaRPr lang="ru-RU"/>
        </a:p>
      </dgm:t>
    </dgm:pt>
    <dgm:pt modelId="{E4FDFCC6-99F5-4CAD-B7B4-96B3275FB9B9}" type="sibTrans" cxnId="{5FB4C78F-27B3-42CD-A569-1CC6FBEC4D4F}">
      <dgm:prSet/>
      <dgm:spPr/>
      <dgm:t>
        <a:bodyPr/>
        <a:lstStyle/>
        <a:p>
          <a:endParaRPr lang="ru-RU"/>
        </a:p>
      </dgm:t>
    </dgm:pt>
    <dgm:pt modelId="{038F30D4-E957-436F-87FE-1EABFFC8B972}">
      <dgm:prSet phldrT="[Текст]"/>
      <dgm:spPr/>
      <dgm:t>
        <a:bodyPr/>
        <a:lstStyle/>
        <a:p>
          <a:r>
            <a:rPr lang="ru-RU" dirty="0"/>
            <a:t>2015 год</a:t>
          </a:r>
        </a:p>
      </dgm:t>
    </dgm:pt>
    <dgm:pt modelId="{D103012B-AAD1-48FD-9BF7-01928DBAB3EC}" type="parTrans" cxnId="{B50AD14D-F4BC-443A-9C86-B9CFFBC01F6E}">
      <dgm:prSet/>
      <dgm:spPr/>
      <dgm:t>
        <a:bodyPr/>
        <a:lstStyle/>
        <a:p>
          <a:endParaRPr lang="ru-RU"/>
        </a:p>
      </dgm:t>
    </dgm:pt>
    <dgm:pt modelId="{DAD8AF54-BE0D-447E-9958-9267E2C9C107}" type="sibTrans" cxnId="{B50AD14D-F4BC-443A-9C86-B9CFFBC01F6E}">
      <dgm:prSet/>
      <dgm:spPr/>
      <dgm:t>
        <a:bodyPr/>
        <a:lstStyle/>
        <a:p>
          <a:endParaRPr lang="ru-RU"/>
        </a:p>
      </dgm:t>
    </dgm:pt>
    <dgm:pt modelId="{EC46D3BD-1750-4258-9603-E65ABD3231B1}">
      <dgm:prSet phldrT="[Текст]"/>
      <dgm:spPr/>
      <dgm:t>
        <a:bodyPr/>
        <a:lstStyle/>
        <a:p>
          <a:r>
            <a:rPr lang="ru-RU" dirty="0"/>
            <a:t>Образовательный проект</a:t>
          </a:r>
        </a:p>
      </dgm:t>
    </dgm:pt>
    <dgm:pt modelId="{342613EB-9930-44CD-B2B0-62BC6FE3C22A}" type="parTrans" cxnId="{CD8B2609-0155-4CD7-ABB6-0CFD7E1C7196}">
      <dgm:prSet/>
      <dgm:spPr/>
      <dgm:t>
        <a:bodyPr/>
        <a:lstStyle/>
        <a:p>
          <a:endParaRPr lang="ru-RU"/>
        </a:p>
      </dgm:t>
    </dgm:pt>
    <dgm:pt modelId="{38C28FD5-F67C-4EDD-8F52-A25516DAC203}" type="sibTrans" cxnId="{CD8B2609-0155-4CD7-ABB6-0CFD7E1C7196}">
      <dgm:prSet/>
      <dgm:spPr/>
      <dgm:t>
        <a:bodyPr/>
        <a:lstStyle/>
        <a:p>
          <a:endParaRPr lang="ru-RU"/>
        </a:p>
      </dgm:t>
    </dgm:pt>
    <dgm:pt modelId="{2D331EF3-9EFC-4D90-B5D0-FF0C5990CBC8}">
      <dgm:prSet phldrT="[Текст]"/>
      <dgm:spPr/>
      <dgm:t>
        <a:bodyPr/>
        <a:lstStyle/>
        <a:p>
          <a:r>
            <a:rPr lang="ru-RU" dirty="0"/>
            <a:t>2018 год</a:t>
          </a:r>
        </a:p>
      </dgm:t>
    </dgm:pt>
    <dgm:pt modelId="{AD222824-8A80-453D-881C-04A19119FE1D}" type="parTrans" cxnId="{49AA7313-0DD0-4444-ADF1-39067D0AA1E4}">
      <dgm:prSet/>
      <dgm:spPr/>
      <dgm:t>
        <a:bodyPr/>
        <a:lstStyle/>
        <a:p>
          <a:endParaRPr lang="ru-RU"/>
        </a:p>
      </dgm:t>
    </dgm:pt>
    <dgm:pt modelId="{57CDBEF6-9773-4972-B113-E9D6D33CF350}" type="sibTrans" cxnId="{49AA7313-0DD0-4444-ADF1-39067D0AA1E4}">
      <dgm:prSet/>
      <dgm:spPr/>
      <dgm:t>
        <a:bodyPr/>
        <a:lstStyle/>
        <a:p>
          <a:endParaRPr lang="ru-RU"/>
        </a:p>
      </dgm:t>
    </dgm:pt>
    <dgm:pt modelId="{26ABA20D-C566-4907-BA8E-8DBB5FA0DCED}" type="pres">
      <dgm:prSet presAssocID="{4816EE3B-2F82-4BD3-B690-CE18C0DE5D41}" presName="Name0" presStyleCnt="0">
        <dgm:presLayoutVars>
          <dgm:dir/>
          <dgm:resizeHandles val="exact"/>
        </dgm:presLayoutVars>
      </dgm:prSet>
      <dgm:spPr/>
    </dgm:pt>
    <dgm:pt modelId="{CB3C2B3D-4573-44BB-B713-28B34A93E286}" type="pres">
      <dgm:prSet presAssocID="{82CDDD0F-E490-4D71-8110-B82825845597}" presName="node" presStyleLbl="node1" presStyleIdx="0" presStyleCnt="3">
        <dgm:presLayoutVars>
          <dgm:bulletEnabled val="1"/>
        </dgm:presLayoutVars>
      </dgm:prSet>
      <dgm:spPr/>
    </dgm:pt>
    <dgm:pt modelId="{7D22208D-F0E0-4A60-9E11-1DBA432297A1}" type="pres">
      <dgm:prSet presAssocID="{6F04D98D-909C-4B68-B034-02E1D330F316}" presName="sibTrans" presStyleLbl="sibTrans2D1" presStyleIdx="0" presStyleCnt="2"/>
      <dgm:spPr/>
    </dgm:pt>
    <dgm:pt modelId="{BD03EFE1-5E8D-4BC8-892B-FDE4FD5AED99}" type="pres">
      <dgm:prSet presAssocID="{6F04D98D-909C-4B68-B034-02E1D330F316}" presName="connectorText" presStyleLbl="sibTrans2D1" presStyleIdx="0" presStyleCnt="2"/>
      <dgm:spPr/>
    </dgm:pt>
    <dgm:pt modelId="{F9006CD8-DE7B-4575-BB6F-B39E594FAF69}" type="pres">
      <dgm:prSet presAssocID="{CA9794A9-7CE9-474E-A342-7E9608AEA1A7}" presName="node" presStyleLbl="node1" presStyleIdx="1" presStyleCnt="3">
        <dgm:presLayoutVars>
          <dgm:bulletEnabled val="1"/>
        </dgm:presLayoutVars>
      </dgm:prSet>
      <dgm:spPr/>
    </dgm:pt>
    <dgm:pt modelId="{AFD501CB-09B2-47D0-870F-1AF9BF6B8ADC}" type="pres">
      <dgm:prSet presAssocID="{E4FDFCC6-99F5-4CAD-B7B4-96B3275FB9B9}" presName="sibTrans" presStyleLbl="sibTrans2D1" presStyleIdx="1" presStyleCnt="2"/>
      <dgm:spPr/>
    </dgm:pt>
    <dgm:pt modelId="{81D8BC84-5613-4BD4-A247-8FE64661911C}" type="pres">
      <dgm:prSet presAssocID="{E4FDFCC6-99F5-4CAD-B7B4-96B3275FB9B9}" presName="connectorText" presStyleLbl="sibTrans2D1" presStyleIdx="1" presStyleCnt="2"/>
      <dgm:spPr/>
    </dgm:pt>
    <dgm:pt modelId="{2EDA4E65-1963-48EA-9759-BE14E57E9879}" type="pres">
      <dgm:prSet presAssocID="{EC46D3BD-1750-4258-9603-E65ABD3231B1}" presName="node" presStyleLbl="node1" presStyleIdx="2" presStyleCnt="3">
        <dgm:presLayoutVars>
          <dgm:bulletEnabled val="1"/>
        </dgm:presLayoutVars>
      </dgm:prSet>
      <dgm:spPr/>
    </dgm:pt>
  </dgm:ptLst>
  <dgm:cxnLst>
    <dgm:cxn modelId="{5FB4C78F-27B3-42CD-A569-1CC6FBEC4D4F}" srcId="{4816EE3B-2F82-4BD3-B690-CE18C0DE5D41}" destId="{CA9794A9-7CE9-474E-A342-7E9608AEA1A7}" srcOrd="1" destOrd="0" parTransId="{BC5CAB7A-774E-4684-A91F-0C575163D2C4}" sibTransId="{E4FDFCC6-99F5-4CAD-B7B4-96B3275FB9B9}"/>
    <dgm:cxn modelId="{444E71D0-F7ED-47FA-9B9D-251DE08E818A}" type="presOf" srcId="{E4FDFCC6-99F5-4CAD-B7B4-96B3275FB9B9}" destId="{AFD501CB-09B2-47D0-870F-1AF9BF6B8ADC}" srcOrd="0" destOrd="0" presId="urn:microsoft.com/office/officeart/2005/8/layout/process1"/>
    <dgm:cxn modelId="{CD8B2609-0155-4CD7-ABB6-0CFD7E1C7196}" srcId="{4816EE3B-2F82-4BD3-B690-CE18C0DE5D41}" destId="{EC46D3BD-1750-4258-9603-E65ABD3231B1}" srcOrd="2" destOrd="0" parTransId="{342613EB-9930-44CD-B2B0-62BC6FE3C22A}" sibTransId="{38C28FD5-F67C-4EDD-8F52-A25516DAC203}"/>
    <dgm:cxn modelId="{B50AD14D-F4BC-443A-9C86-B9CFFBC01F6E}" srcId="{CA9794A9-7CE9-474E-A342-7E9608AEA1A7}" destId="{038F30D4-E957-436F-87FE-1EABFFC8B972}" srcOrd="0" destOrd="0" parTransId="{D103012B-AAD1-48FD-9BF7-01928DBAB3EC}" sibTransId="{DAD8AF54-BE0D-447E-9958-9267E2C9C107}"/>
    <dgm:cxn modelId="{49AA7313-0DD0-4444-ADF1-39067D0AA1E4}" srcId="{EC46D3BD-1750-4258-9603-E65ABD3231B1}" destId="{2D331EF3-9EFC-4D90-B5D0-FF0C5990CBC8}" srcOrd="0" destOrd="0" parTransId="{AD222824-8A80-453D-881C-04A19119FE1D}" sibTransId="{57CDBEF6-9773-4972-B113-E9D6D33CF350}"/>
    <dgm:cxn modelId="{7A8DE1BC-91F9-4F83-9662-30A03798F9B3}" type="presOf" srcId="{038F30D4-E957-436F-87FE-1EABFFC8B972}" destId="{F9006CD8-DE7B-4575-BB6F-B39E594FAF69}" srcOrd="0" destOrd="1" presId="urn:microsoft.com/office/officeart/2005/8/layout/process1"/>
    <dgm:cxn modelId="{9126DBD7-481D-4060-BE4F-16BD76E43C5E}" type="presOf" srcId="{2D331EF3-9EFC-4D90-B5D0-FF0C5990CBC8}" destId="{2EDA4E65-1963-48EA-9759-BE14E57E9879}" srcOrd="0" destOrd="1" presId="urn:microsoft.com/office/officeart/2005/8/layout/process1"/>
    <dgm:cxn modelId="{48F8B662-1424-4F76-991C-0789BF29CFD3}" type="presOf" srcId="{6F04D98D-909C-4B68-B034-02E1D330F316}" destId="{7D22208D-F0E0-4A60-9E11-1DBA432297A1}" srcOrd="0" destOrd="0" presId="urn:microsoft.com/office/officeart/2005/8/layout/process1"/>
    <dgm:cxn modelId="{DB326B19-5B09-489E-8FD0-28532EAF4031}" type="presOf" srcId="{E4FDFCC6-99F5-4CAD-B7B4-96B3275FB9B9}" destId="{81D8BC84-5613-4BD4-A247-8FE64661911C}" srcOrd="1" destOrd="0" presId="urn:microsoft.com/office/officeart/2005/8/layout/process1"/>
    <dgm:cxn modelId="{D5CE8660-FC08-4D3D-957A-CD092383D0E0}" type="presOf" srcId="{EC46D3BD-1750-4258-9603-E65ABD3231B1}" destId="{2EDA4E65-1963-48EA-9759-BE14E57E9879}" srcOrd="0" destOrd="0" presId="urn:microsoft.com/office/officeart/2005/8/layout/process1"/>
    <dgm:cxn modelId="{E7699DAF-5859-4133-ACD6-DFBA20ADF06E}" type="presOf" srcId="{CA9794A9-7CE9-474E-A342-7E9608AEA1A7}" destId="{F9006CD8-DE7B-4575-BB6F-B39E594FAF69}" srcOrd="0" destOrd="0" presId="urn:microsoft.com/office/officeart/2005/8/layout/process1"/>
    <dgm:cxn modelId="{F8F701FD-CB67-4607-BCF0-599113AE325C}" type="presOf" srcId="{6F04D98D-909C-4B68-B034-02E1D330F316}" destId="{BD03EFE1-5E8D-4BC8-892B-FDE4FD5AED99}" srcOrd="1" destOrd="0" presId="urn:microsoft.com/office/officeart/2005/8/layout/process1"/>
    <dgm:cxn modelId="{ED82393A-917A-4C6E-92D7-8AB685E29153}" srcId="{82CDDD0F-E490-4D71-8110-B82825845597}" destId="{0BEECCE9-640E-43E4-AFAD-BCE57B8003D8}" srcOrd="0" destOrd="0" parTransId="{06E346DA-55D0-43C2-90D4-8B65C66B7505}" sibTransId="{2055EE85-073A-4479-94F2-2480C7442D9D}"/>
    <dgm:cxn modelId="{2E42C6E7-DC1A-4F75-934B-46D492C0394D}" srcId="{4816EE3B-2F82-4BD3-B690-CE18C0DE5D41}" destId="{82CDDD0F-E490-4D71-8110-B82825845597}" srcOrd="0" destOrd="0" parTransId="{F8CC78C9-B612-418A-B440-A97F0F539506}" sibTransId="{6F04D98D-909C-4B68-B034-02E1D330F316}"/>
    <dgm:cxn modelId="{E41EEBE8-6726-40BB-A705-3954944B104C}" type="presOf" srcId="{4816EE3B-2F82-4BD3-B690-CE18C0DE5D41}" destId="{26ABA20D-C566-4907-BA8E-8DBB5FA0DCED}" srcOrd="0" destOrd="0" presId="urn:microsoft.com/office/officeart/2005/8/layout/process1"/>
    <dgm:cxn modelId="{9CF975B5-138C-4279-BBDF-23DE12F78FBF}" type="presOf" srcId="{0BEECCE9-640E-43E4-AFAD-BCE57B8003D8}" destId="{CB3C2B3D-4573-44BB-B713-28B34A93E286}" srcOrd="0" destOrd="1" presId="urn:microsoft.com/office/officeart/2005/8/layout/process1"/>
    <dgm:cxn modelId="{89389608-18A1-4777-8B68-45D7D1FAC91F}" type="presOf" srcId="{82CDDD0F-E490-4D71-8110-B82825845597}" destId="{CB3C2B3D-4573-44BB-B713-28B34A93E286}" srcOrd="0" destOrd="0" presId="urn:microsoft.com/office/officeart/2005/8/layout/process1"/>
    <dgm:cxn modelId="{75380299-5071-4820-A9C7-7E9B48CAA05D}" type="presParOf" srcId="{26ABA20D-C566-4907-BA8E-8DBB5FA0DCED}" destId="{CB3C2B3D-4573-44BB-B713-28B34A93E286}" srcOrd="0" destOrd="0" presId="urn:microsoft.com/office/officeart/2005/8/layout/process1"/>
    <dgm:cxn modelId="{03C91421-27D5-4C6F-8628-F21762597E6F}" type="presParOf" srcId="{26ABA20D-C566-4907-BA8E-8DBB5FA0DCED}" destId="{7D22208D-F0E0-4A60-9E11-1DBA432297A1}" srcOrd="1" destOrd="0" presId="urn:microsoft.com/office/officeart/2005/8/layout/process1"/>
    <dgm:cxn modelId="{CBAA3771-06C8-4AE7-A896-DD9F53DA5570}" type="presParOf" srcId="{7D22208D-F0E0-4A60-9E11-1DBA432297A1}" destId="{BD03EFE1-5E8D-4BC8-892B-FDE4FD5AED99}" srcOrd="0" destOrd="0" presId="urn:microsoft.com/office/officeart/2005/8/layout/process1"/>
    <dgm:cxn modelId="{34A0C6FF-CF23-4ABE-AC7A-B61D5CC8160B}" type="presParOf" srcId="{26ABA20D-C566-4907-BA8E-8DBB5FA0DCED}" destId="{F9006CD8-DE7B-4575-BB6F-B39E594FAF69}" srcOrd="2" destOrd="0" presId="urn:microsoft.com/office/officeart/2005/8/layout/process1"/>
    <dgm:cxn modelId="{3F28CC3A-CBBE-42B0-92BA-FA0310C674E5}" type="presParOf" srcId="{26ABA20D-C566-4907-BA8E-8DBB5FA0DCED}" destId="{AFD501CB-09B2-47D0-870F-1AF9BF6B8ADC}" srcOrd="3" destOrd="0" presId="urn:microsoft.com/office/officeart/2005/8/layout/process1"/>
    <dgm:cxn modelId="{FD4187A2-C424-4A89-B000-FAE6F85840DD}" type="presParOf" srcId="{AFD501CB-09B2-47D0-870F-1AF9BF6B8ADC}" destId="{81D8BC84-5613-4BD4-A247-8FE64661911C}" srcOrd="0" destOrd="0" presId="urn:microsoft.com/office/officeart/2005/8/layout/process1"/>
    <dgm:cxn modelId="{C8FEEEDC-6A51-442F-B0CA-7EE9A6B5946A}" type="presParOf" srcId="{26ABA20D-C566-4907-BA8E-8DBB5FA0DCED}" destId="{2EDA4E65-1963-48EA-9759-BE14E57E9879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B3C2B3D-4573-44BB-B713-28B34A93E286}">
      <dsp:nvSpPr>
        <dsp:cNvPr id="0" name=""/>
        <dsp:cNvSpPr/>
      </dsp:nvSpPr>
      <dsp:spPr>
        <a:xfrm>
          <a:off x="8926" y="1434754"/>
          <a:ext cx="2668150" cy="160089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/>
            <a:t>Авторский Сайт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600" kern="1200" dirty="0"/>
            <a:t>2012 год </a:t>
          </a:r>
        </a:p>
      </dsp:txBody>
      <dsp:txXfrm>
        <a:off x="55814" y="1481642"/>
        <a:ext cx="2574374" cy="1507114"/>
      </dsp:txXfrm>
    </dsp:sp>
    <dsp:sp modelId="{7D22208D-F0E0-4A60-9E11-1DBA432297A1}">
      <dsp:nvSpPr>
        <dsp:cNvPr id="0" name=""/>
        <dsp:cNvSpPr/>
      </dsp:nvSpPr>
      <dsp:spPr>
        <a:xfrm>
          <a:off x="2943892" y="1904349"/>
          <a:ext cx="565647" cy="66170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600" kern="1200"/>
        </a:p>
      </dsp:txBody>
      <dsp:txXfrm>
        <a:off x="2943892" y="2036689"/>
        <a:ext cx="395953" cy="397021"/>
      </dsp:txXfrm>
    </dsp:sp>
    <dsp:sp modelId="{F9006CD8-DE7B-4575-BB6F-B39E594FAF69}">
      <dsp:nvSpPr>
        <dsp:cNvPr id="0" name=""/>
        <dsp:cNvSpPr/>
      </dsp:nvSpPr>
      <dsp:spPr>
        <a:xfrm>
          <a:off x="3744337" y="1434754"/>
          <a:ext cx="2668150" cy="160089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/>
            <a:t>Обучающий сайт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600" kern="1200" dirty="0"/>
            <a:t>2015 год</a:t>
          </a:r>
        </a:p>
      </dsp:txBody>
      <dsp:txXfrm>
        <a:off x="3791225" y="1481642"/>
        <a:ext cx="2574374" cy="1507114"/>
      </dsp:txXfrm>
    </dsp:sp>
    <dsp:sp modelId="{AFD501CB-09B2-47D0-870F-1AF9BF6B8ADC}">
      <dsp:nvSpPr>
        <dsp:cNvPr id="0" name=""/>
        <dsp:cNvSpPr/>
      </dsp:nvSpPr>
      <dsp:spPr>
        <a:xfrm>
          <a:off x="6679302" y="1904349"/>
          <a:ext cx="565647" cy="66170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600" kern="1200"/>
        </a:p>
      </dsp:txBody>
      <dsp:txXfrm>
        <a:off x="6679302" y="2036689"/>
        <a:ext cx="395953" cy="397021"/>
      </dsp:txXfrm>
    </dsp:sp>
    <dsp:sp modelId="{2EDA4E65-1963-48EA-9759-BE14E57E9879}">
      <dsp:nvSpPr>
        <dsp:cNvPr id="0" name=""/>
        <dsp:cNvSpPr/>
      </dsp:nvSpPr>
      <dsp:spPr>
        <a:xfrm>
          <a:off x="7479747" y="1434754"/>
          <a:ext cx="2668150" cy="160089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/>
            <a:t>Образовательный проект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600" kern="1200" dirty="0"/>
            <a:t>2018 год</a:t>
          </a:r>
        </a:p>
      </dsp:txBody>
      <dsp:txXfrm>
        <a:off x="7526635" y="1481642"/>
        <a:ext cx="2574374" cy="150711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>
              <a:solidFill>
                <a:schemeClr val="tx2"/>
              </a:solidFill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73C59C-4E16-4A64-A766-34DB213E11B3}" type="datetimeFigureOut">
              <a:rPr lang="ru-RU">
                <a:solidFill>
                  <a:schemeClr val="tx2"/>
                </a:solidFill>
              </a:rPr>
              <a:t>01.06.2016</a:t>
            </a:fld>
            <a:endParaRPr>
              <a:solidFill>
                <a:schemeClr val="tx2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>
              <a:solidFill>
                <a:schemeClr val="tx2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D77566-CD65-4859-9FA1-43956DC85B8C}" type="slidenum">
              <a:rPr>
                <a:solidFill>
                  <a:schemeClr val="tx2"/>
                </a:solidFill>
              </a:rPr>
              <a:t>‹#›</a:t>
            </a:fld>
            <a:endParaRPr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87983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F95CF31C-F757-429C-A789-86504F04C3BE}" type="datetimeFigureOut">
              <a:rPr lang="ru-RU"/>
              <a:pPr/>
              <a:t>01.06.2016</a:t>
            </a:fld>
            <a:endParaRPr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/>
              <a:t>Образец текста</a:t>
            </a:r>
          </a:p>
          <a:p>
            <a:pPr lvl="1"/>
            <a:r>
              <a:rPr/>
              <a:t>Второй уровень</a:t>
            </a:r>
          </a:p>
          <a:p>
            <a:pPr lvl="2"/>
            <a:r>
              <a:rPr/>
              <a:t>Третий уровень</a:t>
            </a:r>
          </a:p>
          <a:p>
            <a:pPr lvl="3"/>
            <a:r>
              <a:rPr/>
              <a:t>Четвертый уровень</a:t>
            </a:r>
          </a:p>
          <a:p>
            <a:pPr lvl="4"/>
            <a:r>
              <a:rPr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8796F01-7154-41E0-B48B-A6921757531A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40775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 bwMode="auto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2383" y="1498601"/>
            <a:ext cx="7008574" cy="3298825"/>
          </a:xfrm>
        </p:spPr>
        <p:txBody>
          <a:bodyPr>
            <a:normAutofit/>
          </a:bodyPr>
          <a:lstStyle>
            <a:lvl1pPr>
              <a:lnSpc>
                <a:spcPct val="90000"/>
              </a:lnSpc>
              <a:defRPr sz="5400" cap="none" baseline="0"/>
            </a:lvl1pPr>
          </a:lstStyle>
          <a:p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2383" y="4927600"/>
            <a:ext cx="7008574" cy="12446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800" b="0">
                <a:solidFill>
                  <a:schemeClr val="tx1"/>
                </a:solidFill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0"/>
              <a:t>Образец подзаголовка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222770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CB6C2-1084-4AED-A74A-DF028B0094EA}" type="datetimeFigureOut">
              <a:rPr lang="ru-RU" noProof="0" smtClean="0"/>
              <a:t>01.06.2016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C5AD9-787D-40FA-8A4D-16A055B9AF81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010434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Заголовок 1"/>
          <p:cNvSpPr>
            <a:spLocks noGrp="1"/>
          </p:cNvSpPr>
          <p:nvPr>
            <p:ph type="title" orient="vert"/>
          </p:nvPr>
        </p:nvSpPr>
        <p:spPr>
          <a:xfrm>
            <a:off x="9852633" y="274638"/>
            <a:ext cx="1422030" cy="5897561"/>
          </a:xfrm>
        </p:spPr>
        <p:txBody>
          <a:bodyPr vert="eaVert"/>
          <a:lstStyle/>
          <a:p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17309" y="274638"/>
            <a:ext cx="8532178" cy="5897561"/>
          </a:xfrm>
        </p:spPr>
        <p:txBody>
          <a:bodyPr vert="eaVert"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CB6C2-1084-4AED-A74A-DF028B0094EA}" type="datetimeFigureOut">
              <a:rPr lang="ru-RU" noProof="0" smtClean="0"/>
              <a:t>01.06.2016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C5AD9-787D-40FA-8A4D-16A055B9AF81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650715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 baseline="0"/>
            </a:lvl7pPr>
            <a:lvl8pPr>
              <a:defRPr baseline="0"/>
            </a:lvl8pPr>
            <a:lvl9pPr>
              <a:defRPr baseline="0"/>
            </a:lvl9pPr>
          </a:lstStyle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A30F4-0B4E-4E4B-BC36-C30CD13F4E17}" type="datetimeFigureOut">
              <a:rPr lang="ru-RU" noProof="0" smtClean="0"/>
              <a:t>01.06.2016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0BA0E-20D0-4E7C-B286-26C960A6788F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563524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 bwMode="auto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2589" y="4445000"/>
            <a:ext cx="7008574" cy="1930400"/>
          </a:xfrm>
        </p:spPr>
        <p:txBody>
          <a:bodyPr anchor="t">
            <a:normAutofit/>
          </a:bodyPr>
          <a:lstStyle>
            <a:lvl1pPr algn="l">
              <a:defRPr sz="5400" b="0" cap="none" baseline="0"/>
            </a:lvl1pPr>
          </a:lstStyle>
          <a:p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2589" y="3124200"/>
            <a:ext cx="7008574" cy="1296987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609493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8987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48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797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46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696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645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594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1963402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117309" y="1701800"/>
            <a:ext cx="4977104" cy="44704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 marL="2011328">
              <a:defRPr sz="1800"/>
            </a:lvl5pPr>
            <a:lvl6pPr marL="2011328">
              <a:defRPr sz="1800"/>
            </a:lvl6pPr>
            <a:lvl7pPr marL="2011328">
              <a:defRPr sz="1800"/>
            </a:lvl7pPr>
            <a:lvl8pPr marL="2011328">
              <a:defRPr sz="1800"/>
            </a:lvl8pPr>
            <a:lvl9pPr marL="2011328">
              <a:defRPr sz="1800"/>
            </a:lvl9pPr>
          </a:lstStyle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7559" y="1701800"/>
            <a:ext cx="4977104" cy="44704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 marL="2011328">
              <a:defRPr sz="1800"/>
            </a:lvl5pPr>
            <a:lvl6pPr marL="2011328">
              <a:defRPr sz="1800"/>
            </a:lvl6pPr>
            <a:lvl7pPr marL="2011328">
              <a:defRPr sz="1800"/>
            </a:lvl7pPr>
            <a:lvl8pPr marL="2011328">
              <a:defRPr sz="1800"/>
            </a:lvl8pPr>
            <a:lvl9pPr marL="2011328">
              <a:defRPr sz="1800"/>
            </a:lvl9pPr>
          </a:lstStyle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204D1-F9BD-4643-8480-6EA41EB484F1}" type="datetimeFigureOut">
              <a:rPr lang="ru-RU" noProof="0" smtClean="0"/>
              <a:t>01.06.2016</a:t>
            </a:fld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489339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21372" y="1608836"/>
            <a:ext cx="4973041" cy="512064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ru-RU" noProof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117309" y="2209800"/>
            <a:ext cx="4977104" cy="3962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 marL="2011328">
              <a:defRPr sz="1800"/>
            </a:lvl5pPr>
            <a:lvl6pPr marL="2011328">
              <a:defRPr sz="1800"/>
            </a:lvl6pPr>
            <a:lvl7pPr marL="2011328">
              <a:defRPr sz="1800"/>
            </a:lvl7pPr>
            <a:lvl8pPr marL="2011328">
              <a:defRPr sz="1800"/>
            </a:lvl8pPr>
            <a:lvl9pPr marL="2011328">
              <a:defRPr sz="1800"/>
            </a:lvl9pPr>
          </a:lstStyle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301622" y="1608836"/>
            <a:ext cx="4973041" cy="512064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ru-RU" noProof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297559" y="2209800"/>
            <a:ext cx="4977104" cy="3962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 marL="2011328">
              <a:defRPr sz="1800"/>
            </a:lvl5pPr>
            <a:lvl6pPr marL="2011328">
              <a:defRPr sz="1800"/>
            </a:lvl6pPr>
            <a:lvl7pPr marL="2011328">
              <a:defRPr sz="1800"/>
            </a:lvl7pPr>
            <a:lvl8pPr marL="2011328">
              <a:defRPr sz="1800"/>
            </a:lvl8pPr>
            <a:lvl9pPr marL="2011328">
              <a:defRPr sz="1800"/>
            </a:lvl9pPr>
          </a:lstStyle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204D1-F9BD-4643-8480-6EA41EB484F1}" type="datetimeFigureOut">
              <a:rPr lang="ru-RU" noProof="0" smtClean="0"/>
              <a:t>01.06.2016</a:t>
            </a:fld>
            <a:endParaRPr lang="ru-RU" noProof="0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55283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204D1-F9BD-4643-8480-6EA41EB484F1}" type="datetimeFigureOut">
              <a:rPr lang="ru-RU" noProof="0" smtClean="0"/>
              <a:t>01.06.2016</a:t>
            </a:fld>
            <a:endParaRPr lang="ru-RU" noProof="0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516763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204D1-F9BD-4643-8480-6EA41EB484F1}" type="datetimeFigureOut">
              <a:rPr lang="ru-RU" noProof="0" smtClean="0"/>
              <a:t>01.06.2016</a:t>
            </a:fld>
            <a:endParaRPr lang="ru-RU" noProof="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068731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961368" y="0"/>
            <a:ext cx="7922736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5000"/>
                </a:scheme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ru-RU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721" y="1701800"/>
            <a:ext cx="3351927" cy="2844800"/>
          </a:xfrm>
        </p:spPr>
        <p:txBody>
          <a:bodyPr anchor="b">
            <a:normAutofit/>
          </a:bodyPr>
          <a:lstStyle>
            <a:lvl1pPr algn="l">
              <a:defRPr sz="2000" b="1"/>
            </a:lvl1pPr>
          </a:lstStyle>
          <a:p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69236" y="482600"/>
            <a:ext cx="6805427" cy="58928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721" y="4648200"/>
            <a:ext cx="3351927" cy="1727200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609493" indent="0">
              <a:buNone/>
              <a:defRPr sz="1600"/>
            </a:lvl2pPr>
            <a:lvl3pPr marL="1218987" indent="0">
              <a:buNone/>
              <a:defRPr sz="1300"/>
            </a:lvl3pPr>
            <a:lvl4pPr marL="1828480" indent="0">
              <a:buNone/>
              <a:defRPr sz="1200"/>
            </a:lvl4pPr>
            <a:lvl5pPr marL="2437973" indent="0">
              <a:buNone/>
              <a:defRPr sz="1200"/>
            </a:lvl5pPr>
            <a:lvl6pPr marL="3047467" indent="0">
              <a:buNone/>
              <a:defRPr sz="1200"/>
            </a:lvl6pPr>
            <a:lvl7pPr marL="3656960" indent="0">
              <a:buNone/>
              <a:defRPr sz="1200"/>
            </a:lvl7pPr>
            <a:lvl8pPr marL="4266453" indent="0">
              <a:buNone/>
              <a:defRPr sz="1200"/>
            </a:lvl8pPr>
            <a:lvl9pPr marL="4875947" indent="0">
              <a:buNone/>
              <a:defRPr sz="1200"/>
            </a:lvl9pPr>
          </a:lstStyle>
          <a:p>
            <a:pPr lvl="0"/>
            <a:r>
              <a:rPr lang="ru-RU" noProof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BF754-515F-40B9-8D24-D54D5825B3D0}" type="datetimeFigureOut">
              <a:rPr lang="ru-RU" noProof="0" smtClean="0"/>
              <a:t>01.06.2016</a:t>
            </a:fld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BB78A-01B4-41F2-96B0-677A4A282832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968072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2082258" y="0"/>
            <a:ext cx="802431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5000"/>
                </a:scheme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ru-RU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37765" y="4800600"/>
            <a:ext cx="7313295" cy="762000"/>
          </a:xfrm>
        </p:spPr>
        <p:txBody>
          <a:bodyPr anchor="b">
            <a:normAutofit/>
          </a:bodyPr>
          <a:lstStyle>
            <a:lvl1pPr algn="l">
              <a:defRPr sz="2000" b="1"/>
            </a:lvl1pPr>
          </a:lstStyle>
          <a:p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437765" y="279401"/>
            <a:ext cx="7313295" cy="4448175"/>
          </a:xfrm>
        </p:spPr>
        <p:txBody>
          <a:bodyPr>
            <a:normAutofit/>
          </a:bodyPr>
          <a:lstStyle>
            <a:lvl1pPr marL="0" indent="0">
              <a:buNone/>
              <a:defRPr sz="2800"/>
            </a:lvl1pPr>
            <a:lvl2pPr marL="609493" indent="0">
              <a:buNone/>
              <a:defRPr sz="3700"/>
            </a:lvl2pPr>
            <a:lvl3pPr marL="1218987" indent="0">
              <a:buNone/>
              <a:defRPr sz="3200"/>
            </a:lvl3pPr>
            <a:lvl4pPr marL="1828480" indent="0">
              <a:buNone/>
              <a:defRPr sz="2700"/>
            </a:lvl4pPr>
            <a:lvl5pPr marL="2437973" indent="0">
              <a:buNone/>
              <a:defRPr sz="2700"/>
            </a:lvl5pPr>
            <a:lvl6pPr marL="3047467" indent="0">
              <a:buNone/>
              <a:defRPr sz="2700"/>
            </a:lvl6pPr>
            <a:lvl7pPr marL="3656960" indent="0">
              <a:buNone/>
              <a:defRPr sz="2700"/>
            </a:lvl7pPr>
            <a:lvl8pPr marL="4266453" indent="0">
              <a:buNone/>
              <a:defRPr sz="2700"/>
            </a:lvl8pPr>
            <a:lvl9pPr marL="4875947" indent="0">
              <a:buNone/>
              <a:defRPr sz="2700"/>
            </a:lvl9pPr>
          </a:lstStyle>
          <a:p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437765" y="5562600"/>
            <a:ext cx="7313295" cy="81280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600"/>
            </a:lvl1pPr>
            <a:lvl2pPr marL="609493" indent="0">
              <a:buNone/>
              <a:defRPr sz="1600"/>
            </a:lvl2pPr>
            <a:lvl3pPr marL="1218987" indent="0">
              <a:buNone/>
              <a:defRPr sz="1300"/>
            </a:lvl3pPr>
            <a:lvl4pPr marL="1828480" indent="0">
              <a:buNone/>
              <a:defRPr sz="1200"/>
            </a:lvl4pPr>
            <a:lvl5pPr marL="2437973" indent="0">
              <a:buNone/>
              <a:defRPr sz="1200"/>
            </a:lvl5pPr>
            <a:lvl6pPr marL="3047467" indent="0">
              <a:buNone/>
              <a:defRPr sz="1200"/>
            </a:lvl6pPr>
            <a:lvl7pPr marL="3656960" indent="0">
              <a:buNone/>
              <a:defRPr sz="1200"/>
            </a:lvl7pPr>
            <a:lvl8pPr marL="4266453" indent="0">
              <a:buNone/>
              <a:defRPr sz="1200"/>
            </a:lvl8pPr>
            <a:lvl9pPr marL="4875947" indent="0">
              <a:buNone/>
              <a:defRPr sz="1200"/>
            </a:lvl9pPr>
          </a:lstStyle>
          <a:p>
            <a:pPr lvl="0"/>
            <a:r>
              <a:rPr lang="ru-RU" noProof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BF754-515F-40B9-8D24-D54D5825B3D0}" type="datetimeFigureOut">
              <a:rPr lang="ru-RU" noProof="0" smtClean="0"/>
              <a:t>01.06.2016</a:t>
            </a:fld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BB78A-01B4-41F2-96B0-677A4A282832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221337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304721" y="0"/>
            <a:ext cx="11579384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5000"/>
                </a:scheme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ru-RU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7309" y="76200"/>
            <a:ext cx="10157354" cy="1397000"/>
          </a:xfrm>
          <a:prstGeom prst="rect">
            <a:avLst/>
          </a:prstGeom>
        </p:spPr>
        <p:txBody>
          <a:bodyPr vert="horz" lIns="121899" tIns="60949" rIns="121899" bIns="60949" rtlCol="0" anchor="b">
            <a:normAutofit/>
          </a:bodyPr>
          <a:lstStyle/>
          <a:p>
            <a:r>
              <a:rPr lang="ru-RU" noProof="0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17309" y="1701800"/>
            <a:ext cx="10157354" cy="4470400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/>
          <a:p>
            <a:pPr lvl="0"/>
            <a:r>
              <a:rPr lang="ru-RU" noProof="0" dirty="0"/>
              <a:t>Образец текста</a:t>
            </a:r>
          </a:p>
          <a:p>
            <a:pPr lvl="1"/>
            <a:r>
              <a:rPr lang="ru-RU" noProof="0" dirty="0"/>
              <a:t>Второй уровень</a:t>
            </a:r>
          </a:p>
          <a:p>
            <a:pPr lvl="2"/>
            <a:r>
              <a:rPr lang="ru-RU" noProof="0" dirty="0"/>
              <a:t>Третий уровень</a:t>
            </a:r>
          </a:p>
          <a:p>
            <a:pPr lvl="3"/>
            <a:r>
              <a:rPr lang="ru-RU" noProof="0" dirty="0"/>
              <a:t>Четвертый уровень</a:t>
            </a:r>
          </a:p>
          <a:p>
            <a:pPr lvl="4"/>
            <a:r>
              <a:rPr lang="ru-RU" noProof="0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1117309" y="6400801"/>
            <a:ext cx="2742486" cy="320675"/>
          </a:xfrm>
          <a:prstGeom prst="rect">
            <a:avLst/>
          </a:prstGeom>
        </p:spPr>
        <p:txBody>
          <a:bodyPr vert="horz" lIns="121899" tIns="60949" rIns="121899" bIns="60949" rtlCol="0" anchor="b"/>
          <a:lstStyle>
            <a:lvl1pPr algn="l">
              <a:defRPr sz="12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</a:lstStyle>
          <a:p>
            <a:fld id="{2DD204D1-F9BD-4643-8480-6EA41EB484F1}" type="datetimeFigureOut">
              <a:rPr lang="ru-RU" noProof="0" smtClean="0"/>
              <a:pPr/>
              <a:t>01.06.2016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907842" y="6400801"/>
            <a:ext cx="6216301" cy="320675"/>
          </a:xfrm>
          <a:prstGeom prst="rect">
            <a:avLst/>
          </a:prstGeom>
        </p:spPr>
        <p:txBody>
          <a:bodyPr vert="horz" lIns="121899" tIns="60949" rIns="121899" bIns="60949" rtlCol="0" anchor="b"/>
          <a:lstStyle>
            <a:lvl1pPr algn="ctr">
              <a:defRPr sz="12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0167146" y="6400801"/>
            <a:ext cx="1107518" cy="320675"/>
          </a:xfrm>
          <a:prstGeom prst="rect">
            <a:avLst/>
          </a:prstGeom>
        </p:spPr>
        <p:txBody>
          <a:bodyPr vert="horz" lIns="121899" tIns="60949" rIns="121899" bIns="60949" rtlCol="0" anchor="b"/>
          <a:lstStyle>
            <a:lvl1pPr algn="r">
              <a:defRPr sz="12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</a:lstStyle>
          <a:p>
            <a:fld id="{EB37DED6-D4C7-42EE-AB49-D2E39E64FDE4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5440479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9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75" r:id="rId8"/>
    <p:sldLayoutId id="2147483676" r:id="rId9"/>
    <p:sldLayoutId id="2147483677" r:id="rId10"/>
    <p:sldLayoutId id="2147483678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1218987" rtl="0" eaLnBrk="1" latinLnBrk="0" hangingPunct="1">
        <a:lnSpc>
          <a:spcPct val="85000"/>
        </a:lnSpc>
        <a:spcBef>
          <a:spcPct val="0"/>
        </a:spcBef>
        <a:buNone/>
        <a:tabLst/>
        <a:defRPr sz="4400" kern="1200" cap="none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47" indent="-304747" algn="l" defTabSz="1218987" rtl="0" eaLnBrk="1" latinLnBrk="0" hangingPunct="1">
        <a:lnSpc>
          <a:spcPct val="95000"/>
        </a:lnSpc>
        <a:spcBef>
          <a:spcPts val="1866"/>
        </a:spcBef>
        <a:buSzPct val="10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31392" indent="-304747" algn="l" defTabSz="1218987" rtl="0" eaLnBrk="1" latinLnBrk="0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58037" indent="-304747" algn="l" defTabSz="1218987" rtl="0" eaLnBrk="1" latinLnBrk="0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584683" indent="-304747" algn="l" defTabSz="1218987" rtl="0" eaLnBrk="1" latinLnBrk="0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11328" indent="-304747" algn="l" defTabSz="1218987" rtl="0" eaLnBrk="1" latinLnBrk="0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437973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864619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91264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78859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vk.com/linguisticsedu" TargetMode="External"/><Relationship Id="rId2" Type="http://schemas.openxmlformats.org/officeDocument/2006/relationships/hyperlink" Target="https://www.facebook.com/groups/Linguisticsedu/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app.schoology.com/home" TargetMode="External"/><Relationship Id="rId7" Type="http://schemas.openxmlformats.org/officeDocument/2006/relationships/hyperlink" Target="http://it-russian-as-flc.wikispaces.com/" TargetMode="External"/><Relationship Id="rId2" Type="http://schemas.openxmlformats.org/officeDocument/2006/relationships/hyperlink" Target="http://www.ed-today.ru/obzory-servisov/216-eliademy-podarok-iz-finlyandii-miru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library-linguisticsedu.jimdo.com/" TargetMode="External"/><Relationship Id="rId5" Type="http://schemas.openxmlformats.org/officeDocument/2006/relationships/hyperlink" Target="http://linguisticsedu.ucoz.com/" TargetMode="External"/><Relationship Id="rId4" Type="http://schemas.openxmlformats.org/officeDocument/2006/relationships/hyperlink" Target="https://eliademy.com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l" defTabSz="1216152">
              <a:lnSpc>
                <a:spcPct val="90000"/>
              </a:lnSpc>
              <a:spcBef>
                <a:spcPts val="0"/>
              </a:spcBef>
              <a:buNone/>
            </a:pPr>
            <a:r>
              <a:rPr lang="ru-RU" dirty="0">
                <a:solidFill>
                  <a:srgbClr val="374C81"/>
                </a:solidFill>
                <a:latin typeface="Century Gothic"/>
              </a:rPr>
              <a:t>Онлайн-платформы в преподавании иностранных языков</a:t>
            </a:r>
            <a:endParaRPr lang="ru-RU" sz="5400" b="0" i="0" baseline="0" dirty="0">
              <a:solidFill>
                <a:srgbClr val="374C81"/>
              </a:solidFill>
              <a:latin typeface="Century Gothic"/>
              <a:ea typeface="+mj-ea"/>
              <a:cs typeface="+mj-cs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58798" y="4941168"/>
            <a:ext cx="7008574" cy="1597744"/>
          </a:xfrm>
        </p:spPr>
        <p:txBody>
          <a:bodyPr>
            <a:normAutofit fontScale="85000" lnSpcReduction="20000"/>
          </a:bodyPr>
          <a:lstStyle/>
          <a:p>
            <a:r>
              <a:rPr lang="ru-RU" dirty="0"/>
              <a:t>Кузнецов Андрей Андреевич </a:t>
            </a:r>
          </a:p>
          <a:p>
            <a:r>
              <a:rPr lang="ru-RU" dirty="0"/>
              <a:t>JANUSWW SENIOR TRANSLATOR OF FRENCH LANGUAGE (IT &amp; JURISPRUDENCE) </a:t>
            </a:r>
          </a:p>
          <a:p>
            <a:r>
              <a:rPr lang="ru-RU" dirty="0"/>
              <a:t>Автор проекта: </a:t>
            </a:r>
            <a:r>
              <a:rPr lang="ru-RU" dirty="0" err="1"/>
              <a:t>Linguisticsedu</a:t>
            </a:r>
            <a:r>
              <a:rPr lang="ru-RU" dirty="0"/>
              <a:t> </a:t>
            </a:r>
            <a:r>
              <a:rPr lang="ru-RU" dirty="0" err="1"/>
              <a:t>Internet</a:t>
            </a:r>
            <a:r>
              <a:rPr lang="ru-RU" dirty="0"/>
              <a:t> </a:t>
            </a:r>
            <a:r>
              <a:rPr lang="ru-RU" dirty="0" err="1"/>
              <a:t>Project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50340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Что такое  </a:t>
            </a:r>
            <a:r>
              <a:rPr lang="en-GB" dirty="0" err="1"/>
              <a:t>Linguisticsedu</a:t>
            </a:r>
            <a:r>
              <a:rPr lang="en-GB" dirty="0"/>
              <a:t>? </a:t>
            </a:r>
            <a:br>
              <a:rPr lang="en-GB" dirty="0"/>
            </a:br>
            <a:endParaRPr lang="ru-RU" dirty="0"/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4452" y="1701800"/>
            <a:ext cx="4976813" cy="3981450"/>
          </a:xfrm>
        </p:spPr>
      </p:pic>
      <p:sp>
        <p:nvSpPr>
          <p:cNvPr id="8" name="Объект 7"/>
          <p:cNvSpPr>
            <a:spLocks noGrp="1"/>
          </p:cNvSpPr>
          <p:nvPr>
            <p:ph sz="half" idx="2"/>
          </p:nvPr>
        </p:nvSpPr>
        <p:spPr>
          <a:xfrm>
            <a:off x="1117309" y="1701800"/>
            <a:ext cx="4977104" cy="4470400"/>
          </a:xfrm>
        </p:spPr>
        <p:txBody>
          <a:bodyPr/>
          <a:lstStyle/>
          <a:p>
            <a:r>
              <a:rPr lang="ru-RU" dirty="0"/>
              <a:t>Проект станет универсальной платформой по обмену опытом среди молодых ученых в области лингвистики, перевода, теории преподавания языков и культур. </a:t>
            </a:r>
          </a:p>
        </p:txBody>
      </p:sp>
    </p:spTree>
    <p:extLst>
      <p:ext uri="{BB962C8B-B14F-4D97-AF65-F5344CB8AC3E}">
        <p14:creationId xmlns:p14="http://schemas.microsoft.com/office/powerpoint/2010/main" val="1653943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Основные идеи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Проект станет универсальной платформой по обмену опытом среди молодых ученых в области лингвистики, перевода, теории преподавания языков и культур. Ждём предложений и отзывов на форуме или в группах:</a:t>
            </a:r>
          </a:p>
          <a:p>
            <a:r>
              <a:rPr lang="ru-RU" dirty="0"/>
              <a:t>Группа проекта в </a:t>
            </a:r>
            <a:r>
              <a:rPr lang="ru-RU" dirty="0" err="1"/>
              <a:t>Facebook</a:t>
            </a:r>
            <a:r>
              <a:rPr lang="ru-RU" dirty="0"/>
              <a:t>: </a:t>
            </a:r>
            <a:r>
              <a:rPr lang="en-GB" dirty="0">
                <a:hlinkClick r:id="rId2"/>
              </a:rPr>
              <a:t>https://www.facebook.com/groups/Linguisticsedu/</a:t>
            </a:r>
            <a:r>
              <a:rPr lang="ru-RU" dirty="0"/>
              <a:t> </a:t>
            </a:r>
          </a:p>
          <a:p>
            <a:r>
              <a:rPr lang="ru-RU" dirty="0"/>
              <a:t>Группа проекта в V</a:t>
            </a:r>
            <a:r>
              <a:rPr lang="en-GB" dirty="0"/>
              <a:t>k</a:t>
            </a:r>
            <a:r>
              <a:rPr lang="ru-RU" dirty="0" err="1"/>
              <a:t>ontakte</a:t>
            </a:r>
            <a:r>
              <a:rPr lang="ru-RU" dirty="0"/>
              <a:t>: </a:t>
            </a:r>
            <a:r>
              <a:rPr lang="en-GB" dirty="0">
                <a:hlinkClick r:id="rId3"/>
              </a:rPr>
              <a:t>https://vk.com/linguisticsedu</a:t>
            </a:r>
            <a:r>
              <a:rPr lang="ru-RU" dirty="0"/>
              <a:t> 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2963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15492" y="548680"/>
            <a:ext cx="9361040" cy="1480592"/>
          </a:xfrm>
        </p:spPr>
        <p:txBody>
          <a:bodyPr/>
          <a:lstStyle/>
          <a:p>
            <a:r>
              <a:rPr lang="ru-RU" dirty="0"/>
              <a:t>Направления развития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/>
          </p:nvPr>
        </p:nvGraphicFramePr>
        <p:xfrm>
          <a:off x="1117600" y="1701800"/>
          <a:ext cx="10156825" cy="4470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656942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Linguisticsedu</a:t>
            </a:r>
            <a:r>
              <a:rPr lang="ru-RU" dirty="0"/>
              <a:t> (Как проводим урок?)(Средства)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1)Портал </a:t>
            </a:r>
            <a:r>
              <a:rPr lang="ru-RU" dirty="0" err="1"/>
              <a:t>Slideshare</a:t>
            </a:r>
            <a:r>
              <a:rPr lang="ru-RU" dirty="0"/>
              <a:t>: Визуальная презентация лексики по теме урока.</a:t>
            </a:r>
          </a:p>
          <a:p>
            <a:pPr marL="0" indent="0">
              <a:buNone/>
            </a:pPr>
            <a:r>
              <a:rPr lang="ru-RU" dirty="0"/>
              <a:t>2)Портал </a:t>
            </a:r>
            <a:r>
              <a:rPr lang="ru-RU" dirty="0" err="1"/>
              <a:t>Let's</a:t>
            </a:r>
            <a:r>
              <a:rPr lang="ru-RU" dirty="0"/>
              <a:t> </a:t>
            </a:r>
            <a:r>
              <a:rPr lang="ru-RU" dirty="0" err="1"/>
              <a:t>test</a:t>
            </a:r>
            <a:r>
              <a:rPr lang="ru-RU" dirty="0"/>
              <a:t>: проведение теста по усвоенной лексике и грамматике на следующем уроке</a:t>
            </a:r>
          </a:p>
          <a:p>
            <a:pPr marL="0" indent="0">
              <a:buNone/>
            </a:pPr>
            <a:r>
              <a:rPr lang="ru-RU" dirty="0"/>
              <a:t>3)Портал </a:t>
            </a:r>
            <a:r>
              <a:rPr lang="ru-RU" dirty="0" err="1"/>
              <a:t>Library-linguisticsedu</a:t>
            </a:r>
            <a:r>
              <a:rPr lang="ru-RU" dirty="0"/>
              <a:t>- обеспечение планом урока всех учащихся и их родителей, по необходимости, а также дополнительными материалами по теме урока (тематическая лексика дополнительные тесты по теме и т. д. 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21677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Linguisticsedu</a:t>
            </a:r>
            <a:r>
              <a:rPr lang="ru-RU" dirty="0"/>
              <a:t> (Как проводим урок?)(Средства)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4)Skype- поддержка визуального контакта между преподавателем и обучающимся на время проведения урока.</a:t>
            </a:r>
          </a:p>
          <a:p>
            <a:pPr marL="0" indent="0">
              <a:buNone/>
            </a:pPr>
            <a:r>
              <a:rPr lang="ru-RU" dirty="0"/>
              <a:t>5)Форум проекта </a:t>
            </a:r>
            <a:r>
              <a:rPr lang="ru-RU" dirty="0" err="1"/>
              <a:t>Linguisticsedu</a:t>
            </a:r>
            <a:r>
              <a:rPr lang="ru-RU" dirty="0"/>
              <a:t> – для консультаций с преподавателем во внеурочное время</a:t>
            </a:r>
          </a:p>
          <a:p>
            <a:pPr marL="0" indent="0">
              <a:buNone/>
            </a:pPr>
            <a:r>
              <a:rPr lang="ru-RU" dirty="0"/>
              <a:t>6)Электронные версии учебников для проверки усвоения материала и выполнения практических занятий и закрепления навыков.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92493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Сравнительный анализ платформ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32554599"/>
              </p:ext>
            </p:extLst>
          </p:nvPr>
        </p:nvGraphicFramePr>
        <p:xfrm>
          <a:off x="1341884" y="1701800"/>
          <a:ext cx="9932541" cy="3657600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2016224">
                  <a:extLst>
                    <a:ext uri="{9D8B030D-6E8A-4147-A177-3AD203B41FA5}">
                      <a16:colId xmlns:a16="http://schemas.microsoft.com/office/drawing/2014/main" val="1099679519"/>
                    </a:ext>
                  </a:extLst>
                </a:gridCol>
                <a:gridCol w="2016224">
                  <a:extLst>
                    <a:ext uri="{9D8B030D-6E8A-4147-A177-3AD203B41FA5}">
                      <a16:colId xmlns:a16="http://schemas.microsoft.com/office/drawing/2014/main" val="2325592545"/>
                    </a:ext>
                  </a:extLst>
                </a:gridCol>
                <a:gridCol w="1837363">
                  <a:extLst>
                    <a:ext uri="{9D8B030D-6E8A-4147-A177-3AD203B41FA5}">
                      <a16:colId xmlns:a16="http://schemas.microsoft.com/office/drawing/2014/main" val="1033461377"/>
                    </a:ext>
                  </a:extLst>
                </a:gridCol>
                <a:gridCol w="2031365">
                  <a:extLst>
                    <a:ext uri="{9D8B030D-6E8A-4147-A177-3AD203B41FA5}">
                      <a16:colId xmlns:a16="http://schemas.microsoft.com/office/drawing/2014/main" val="1469473440"/>
                    </a:ext>
                  </a:extLst>
                </a:gridCol>
                <a:gridCol w="2031365">
                  <a:extLst>
                    <a:ext uri="{9D8B030D-6E8A-4147-A177-3AD203B41FA5}">
                      <a16:colId xmlns:a16="http://schemas.microsoft.com/office/drawing/2014/main" val="12501195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400" dirty="0"/>
                        <a:t>Критерии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898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err="1"/>
                        <a:t>Wikispaces</a:t>
                      </a:r>
                      <a:endParaRPr lang="ru-RU" sz="1400" dirty="0"/>
                    </a:p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898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err="1"/>
                        <a:t>Eliademy</a:t>
                      </a:r>
                      <a:endParaRPr lang="ru-RU" sz="1400" dirty="0"/>
                    </a:p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err="1"/>
                        <a:t>Schoology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err="1"/>
                        <a:t>Linguisticsedu</a:t>
                      </a:r>
                      <a:r>
                        <a:rPr lang="ru-RU" sz="1400" baseline="0" dirty="0"/>
                        <a:t> IP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35993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b="1" dirty="0"/>
                        <a:t>Сложность  доступа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/>
                        <a:t>регистрация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/>
                        <a:t>регистрация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/>
                        <a:t>регистрация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/>
                        <a:t>Нет регистрации(регистрация</a:t>
                      </a:r>
                      <a:r>
                        <a:rPr lang="ru-RU" sz="1400" baseline="0" dirty="0"/>
                        <a:t> только для выполнения заданий</a:t>
                      </a:r>
                      <a:r>
                        <a:rPr lang="ru-RU" sz="1400" dirty="0"/>
                        <a:t>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24013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b="1" dirty="0"/>
                        <a:t>Наглядность</a:t>
                      </a:r>
                      <a:r>
                        <a:rPr lang="ru-RU" sz="1400" b="1" baseline="0" dirty="0"/>
                        <a:t> 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/>
                        <a:t>Зависит от</a:t>
                      </a:r>
                      <a:r>
                        <a:rPr lang="ru-RU" sz="1400" baseline="0" dirty="0"/>
                        <a:t> преподавателя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898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/>
                        <a:t>Зависит от</a:t>
                      </a:r>
                      <a:r>
                        <a:rPr lang="ru-RU" sz="1400" baseline="0" dirty="0"/>
                        <a:t> преподавателя</a:t>
                      </a:r>
                      <a:endParaRPr lang="ru-RU" sz="1400" dirty="0"/>
                    </a:p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898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/>
                        <a:t>Зависит от</a:t>
                      </a:r>
                      <a:r>
                        <a:rPr lang="ru-RU" sz="1400" baseline="0" dirty="0"/>
                        <a:t> преподавателя</a:t>
                      </a:r>
                      <a:endParaRPr lang="ru-RU" sz="1400" dirty="0"/>
                    </a:p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13636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b="1" dirty="0"/>
                        <a:t>Последовательность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898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/>
                        <a:t>Зависит от</a:t>
                      </a:r>
                      <a:r>
                        <a:rPr lang="ru-RU" sz="1400" baseline="0" dirty="0"/>
                        <a:t> преподавателя</a:t>
                      </a:r>
                      <a:endParaRPr lang="ru-RU" sz="1400" dirty="0"/>
                    </a:p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898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/>
                        <a:t>Зависит от</a:t>
                      </a:r>
                      <a:r>
                        <a:rPr lang="ru-RU" sz="1400" baseline="0" dirty="0"/>
                        <a:t> преподавателя</a:t>
                      </a:r>
                      <a:endParaRPr lang="ru-RU" sz="1400" dirty="0"/>
                    </a:p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898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/>
                        <a:t>Зависит от</a:t>
                      </a:r>
                      <a:r>
                        <a:rPr lang="ru-RU" sz="1400" baseline="0" dirty="0"/>
                        <a:t> преподавателя</a:t>
                      </a:r>
                      <a:endParaRPr lang="ru-RU" sz="1400" dirty="0"/>
                    </a:p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898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/>
                        <a:t>Зависит от</a:t>
                      </a:r>
                      <a:r>
                        <a:rPr lang="ru-RU" sz="1400" baseline="0" dirty="0"/>
                        <a:t> преподавателя</a:t>
                      </a:r>
                      <a:endParaRPr lang="ru-RU" sz="1400" dirty="0"/>
                    </a:p>
                    <a:p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35871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b="1" dirty="0"/>
                        <a:t>Создание</a:t>
                      </a:r>
                      <a:r>
                        <a:rPr lang="ru-RU" sz="1400" b="1" baseline="0" dirty="0"/>
                        <a:t> дискуссий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/>
                        <a:t>да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/>
                        <a:t>да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/>
                        <a:t>да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/>
                        <a:t>да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96802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30984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Сравнительный анализ платформ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85064974"/>
              </p:ext>
            </p:extLst>
          </p:nvPr>
        </p:nvGraphicFramePr>
        <p:xfrm>
          <a:off x="1269876" y="1568936"/>
          <a:ext cx="10004549" cy="3444240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2088232">
                  <a:extLst>
                    <a:ext uri="{9D8B030D-6E8A-4147-A177-3AD203B41FA5}">
                      <a16:colId xmlns:a16="http://schemas.microsoft.com/office/drawing/2014/main" val="1099679519"/>
                    </a:ext>
                  </a:extLst>
                </a:gridCol>
                <a:gridCol w="2520280">
                  <a:extLst>
                    <a:ext uri="{9D8B030D-6E8A-4147-A177-3AD203B41FA5}">
                      <a16:colId xmlns:a16="http://schemas.microsoft.com/office/drawing/2014/main" val="2325592545"/>
                    </a:ext>
                  </a:extLst>
                </a:gridCol>
                <a:gridCol w="1800200">
                  <a:extLst>
                    <a:ext uri="{9D8B030D-6E8A-4147-A177-3AD203B41FA5}">
                      <a16:colId xmlns:a16="http://schemas.microsoft.com/office/drawing/2014/main" val="1033461377"/>
                    </a:ext>
                  </a:extLst>
                </a:gridCol>
                <a:gridCol w="1564472">
                  <a:extLst>
                    <a:ext uri="{9D8B030D-6E8A-4147-A177-3AD203B41FA5}">
                      <a16:colId xmlns:a16="http://schemas.microsoft.com/office/drawing/2014/main" val="1469473440"/>
                    </a:ext>
                  </a:extLst>
                </a:gridCol>
                <a:gridCol w="2031365">
                  <a:extLst>
                    <a:ext uri="{9D8B030D-6E8A-4147-A177-3AD203B41FA5}">
                      <a16:colId xmlns:a16="http://schemas.microsoft.com/office/drawing/2014/main" val="12501195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400" dirty="0"/>
                        <a:t>Критерии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898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err="1"/>
                        <a:t>Wikispaces</a:t>
                      </a:r>
                      <a:endParaRPr lang="ru-RU" sz="1400" dirty="0"/>
                    </a:p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898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err="1"/>
                        <a:t>Eliademy</a:t>
                      </a:r>
                      <a:endParaRPr lang="ru-RU" sz="1400" dirty="0"/>
                    </a:p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err="1"/>
                        <a:t>Schoology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err="1"/>
                        <a:t>Linguisticsedu</a:t>
                      </a:r>
                      <a:r>
                        <a:rPr lang="ru-RU" sz="1400" baseline="0" dirty="0"/>
                        <a:t> IP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35993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b="1" dirty="0"/>
                        <a:t>Возможность</a:t>
                      </a:r>
                      <a:r>
                        <a:rPr lang="ru-RU" sz="1400" b="1" baseline="0" dirty="0"/>
                        <a:t> создания глоссария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/>
                        <a:t>да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/>
                        <a:t>нет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/>
                        <a:t>да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/>
                        <a:t>Да (в форуме или в дочернем проекте </a:t>
                      </a:r>
                      <a:r>
                        <a:rPr lang="ru-RU" sz="1400" dirty="0" err="1"/>
                        <a:t>Library-linguisticsedu</a:t>
                      </a:r>
                      <a:r>
                        <a:rPr lang="ru-RU" sz="1400" dirty="0"/>
                        <a:t>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24013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b="1" baseline="0" dirty="0"/>
                        <a:t>Создание тестов  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/>
                        <a:t>Только посредством сторонних сервисов</a:t>
                      </a:r>
                      <a:r>
                        <a:rPr lang="ru-RU" sz="1400" baseline="0" dirty="0"/>
                        <a:t> 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898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/>
                        <a:t>есть</a:t>
                      </a:r>
                    </a:p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898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/>
                        <a:t>есть</a:t>
                      </a:r>
                    </a:p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898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/>
                        <a:t>Только посредством сторонних сервисов</a:t>
                      </a:r>
                      <a:r>
                        <a:rPr lang="ru-RU" sz="1400" baseline="0" dirty="0"/>
                        <a:t> </a:t>
                      </a:r>
                      <a:endParaRPr lang="ru-RU" sz="1400" dirty="0"/>
                    </a:p>
                    <a:p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13636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b="1" dirty="0"/>
                        <a:t>Выполнение</a:t>
                      </a:r>
                      <a:r>
                        <a:rPr lang="ru-RU" sz="1400" b="1" baseline="0" dirty="0"/>
                        <a:t> творческих заданий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/>
                        <a:t>Зависит от преподавателя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898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/>
                        <a:t>Зависит от преподавателя</a:t>
                      </a:r>
                    </a:p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898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/>
                        <a:t>Зависит от преподавателя</a:t>
                      </a:r>
                    </a:p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898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/>
                        <a:t>Зависит от преподавателя</a:t>
                      </a:r>
                    </a:p>
                    <a:p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35871553"/>
                  </a:ext>
                </a:extLst>
              </a:tr>
              <a:tr h="598656">
                <a:tc>
                  <a:txBody>
                    <a:bodyPr/>
                    <a:lstStyle/>
                    <a:p>
                      <a:r>
                        <a:rPr lang="ru-RU" sz="1400" b="1" dirty="0"/>
                        <a:t>Наличие</a:t>
                      </a:r>
                      <a:r>
                        <a:rPr lang="ru-RU" sz="1400" b="1" baseline="0" dirty="0"/>
                        <a:t> функции проведения </a:t>
                      </a:r>
                      <a:r>
                        <a:rPr lang="ru-RU" sz="1400" b="1" baseline="0" dirty="0" err="1"/>
                        <a:t>вебинаров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/>
                        <a:t>Нет</a:t>
                      </a:r>
                    </a:p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/>
                        <a:t>есть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/>
                        <a:t>нет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/>
                        <a:t>будет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30287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90435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Выводы</a:t>
            </a:r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Платформы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Было взято 4 платформы: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 err="1"/>
              <a:t>Wikispaces</a:t>
            </a:r>
            <a:endParaRPr lang="ru-RU" dirty="0"/>
          </a:p>
          <a:p>
            <a:pPr marL="457200" indent="-457200">
              <a:buFont typeface="+mj-lt"/>
              <a:buAutoNum type="arabicPeriod"/>
            </a:pPr>
            <a:r>
              <a:rPr lang="en-GB" dirty="0"/>
              <a:t>E</a:t>
            </a:r>
            <a:r>
              <a:rPr lang="ru-RU" dirty="0" err="1"/>
              <a:t>liademy</a:t>
            </a:r>
            <a:endParaRPr lang="ru-RU" dirty="0"/>
          </a:p>
          <a:p>
            <a:pPr marL="457200" indent="-457200">
              <a:buFont typeface="+mj-lt"/>
              <a:buAutoNum type="arabicPeriod"/>
            </a:pPr>
            <a:r>
              <a:rPr lang="en-GB" dirty="0"/>
              <a:t>S</a:t>
            </a:r>
            <a:r>
              <a:rPr lang="ru-RU" dirty="0" err="1"/>
              <a:t>choology</a:t>
            </a:r>
            <a:r>
              <a:rPr lang="ru-RU" dirty="0"/>
              <a:t> </a:t>
            </a:r>
          </a:p>
          <a:p>
            <a:pPr marL="457200" indent="-457200">
              <a:buFont typeface="+mj-lt"/>
              <a:buAutoNum type="arabicPeriod"/>
            </a:pPr>
            <a:r>
              <a:rPr lang="en-GB" dirty="0"/>
              <a:t>L</a:t>
            </a:r>
            <a:r>
              <a:rPr lang="ru-RU" dirty="0" err="1"/>
              <a:t>inguisticsedu</a:t>
            </a:r>
            <a:r>
              <a:rPr lang="ru-RU" dirty="0"/>
              <a:t> </a:t>
            </a:r>
          </a:p>
          <a:p>
            <a:pPr marL="0" indent="0">
              <a:buNone/>
            </a:pPr>
            <a:endParaRPr lang="ru-RU" dirty="0"/>
          </a:p>
          <a:p>
            <a:pPr marL="152453" indent="-457200" fontAlgn="t">
              <a:spcBef>
                <a:spcPts val="0"/>
              </a:spcBef>
              <a:buFont typeface="+mj-lt"/>
              <a:buAutoNum type="alphaUcPeriod"/>
            </a:pPr>
            <a:endParaRPr lang="ru-RU" dirty="0">
              <a:solidFill>
                <a:srgbClr val="374C81"/>
              </a:solidFill>
              <a:latin typeface="Century Gothic" panose="020B0502020202020204" pitchFamily="34" charset="0"/>
            </a:endParaRPr>
          </a:p>
          <a:p>
            <a:pPr marL="152453" indent="-457200" fontAlgn="t">
              <a:spcBef>
                <a:spcPts val="0"/>
              </a:spcBef>
              <a:buFont typeface="+mj-lt"/>
              <a:buAutoNum type="alphaUcPeriod"/>
            </a:pPr>
            <a:endParaRPr lang="ru-RU" dirty="0">
              <a:solidFill>
                <a:srgbClr val="374C81"/>
              </a:solidFill>
              <a:latin typeface="Century Gothic" panose="020B0502020202020204" pitchFamily="34" charset="0"/>
            </a:endParaRPr>
          </a:p>
          <a:p>
            <a:pPr marL="0" fontAlgn="t">
              <a:spcBef>
                <a:spcPts val="0"/>
              </a:spcBef>
            </a:pPr>
            <a:endParaRPr lang="ru-RU" sz="3200" dirty="0">
              <a:latin typeface="Arial" panose="020B0604020202020204" pitchFamily="34" charset="0"/>
            </a:endParaRP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457200" indent="-457200">
              <a:buFont typeface="+mj-lt"/>
              <a:buAutoNum type="arabicPeriod"/>
            </a:pPr>
            <a:endParaRPr lang="ru-RU" dirty="0"/>
          </a:p>
          <a:p>
            <a:endParaRPr lang="ru-RU" dirty="0"/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/>
              <a:t>Критерии</a:t>
            </a:r>
          </a:p>
        </p:txBody>
      </p:sp>
      <p:sp>
        <p:nvSpPr>
          <p:cNvPr id="7" name="Объект 6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/>
              <a:t>И эти программы были проанализированы по 8 критериям: </a:t>
            </a:r>
          </a:p>
          <a:p>
            <a:r>
              <a:rPr lang="ru-RU" dirty="0"/>
              <a:t>Сложность доступа</a:t>
            </a:r>
          </a:p>
          <a:p>
            <a:r>
              <a:rPr lang="ru-RU" dirty="0"/>
              <a:t>Наглядность </a:t>
            </a:r>
          </a:p>
          <a:p>
            <a:r>
              <a:rPr lang="ru-RU" dirty="0"/>
              <a:t>Последовательность</a:t>
            </a:r>
          </a:p>
          <a:p>
            <a:r>
              <a:rPr lang="ru-RU" dirty="0"/>
              <a:t>Создание дискуссий</a:t>
            </a:r>
          </a:p>
          <a:p>
            <a:pPr fontAlgn="t"/>
            <a:r>
              <a:rPr lang="ru-RU" dirty="0"/>
              <a:t>Возможность создания глоссария</a:t>
            </a:r>
          </a:p>
          <a:p>
            <a:pPr fontAlgn="t"/>
            <a:r>
              <a:rPr lang="ru-RU" dirty="0"/>
              <a:t>Создание тестов  </a:t>
            </a:r>
          </a:p>
          <a:p>
            <a:pPr fontAlgn="t"/>
            <a:r>
              <a:rPr lang="ru-RU" dirty="0"/>
              <a:t>Выполнение творческих заданий</a:t>
            </a:r>
          </a:p>
          <a:p>
            <a:pPr fontAlgn="t"/>
            <a:r>
              <a:rPr lang="ru-RU" dirty="0"/>
              <a:t>Наличие функции проведения </a:t>
            </a:r>
            <a:r>
              <a:rPr lang="ru-RU" dirty="0" err="1"/>
              <a:t>вебинаров</a:t>
            </a:r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0688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Заключение</a:t>
            </a:r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В данной работе мы ставили задачу исследовать основные онлайн-сервисы для трансформации традиционных форматов обучения и заданий в дистанционную форму проведения уроков, лекций семинаров и практических занятий по иностранным языкам и дисциплине для иностранных студентов "Русский язык и культура речи" в различных аспектах.  Второй задачей данного доклада является показать насколько онлайн платформы отличаются друг от друга и показать основные достоинства и недостатки описываемых платформ. В докладе будут описаны следующие платформы: </a:t>
            </a:r>
            <a:r>
              <a:rPr lang="ru-RU" dirty="0" err="1"/>
              <a:t>Wikispaces</a:t>
            </a:r>
            <a:r>
              <a:rPr lang="ru-RU" dirty="0"/>
              <a:t>, Eliademy.com, Schoology.com. Linguisticsedu.ucoz.com</a:t>
            </a:r>
          </a:p>
        </p:txBody>
      </p:sp>
    </p:spTree>
    <p:extLst>
      <p:ext uri="{BB962C8B-B14F-4D97-AF65-F5344CB8AC3E}">
        <p14:creationId xmlns:p14="http://schemas.microsoft.com/office/powerpoint/2010/main" val="152734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Библиография</a:t>
            </a: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>
                <a:hlinkClick r:id="rId2"/>
              </a:rPr>
              <a:t>http://www.ed-today.ru/obzory-servisov/216-eliademy-podarok-iz-finlyandii-miru</a:t>
            </a:r>
            <a:endParaRPr lang="ru-RU" dirty="0"/>
          </a:p>
          <a:p>
            <a:r>
              <a:rPr lang="en-GB" dirty="0">
                <a:hlinkClick r:id="rId3"/>
              </a:rPr>
              <a:t>https://app.schoology.com/home</a:t>
            </a:r>
            <a:endParaRPr lang="ru-RU" dirty="0"/>
          </a:p>
          <a:p>
            <a:r>
              <a:rPr lang="en-GB" dirty="0">
                <a:hlinkClick r:id="rId4"/>
              </a:rPr>
              <a:t>https://eliademy.com</a:t>
            </a:r>
            <a:endParaRPr lang="ru-RU" dirty="0"/>
          </a:p>
          <a:p>
            <a:r>
              <a:rPr lang="en-GB" dirty="0">
                <a:hlinkClick r:id="rId5"/>
              </a:rPr>
              <a:t>http://linguisticsedu.ucoz.com</a:t>
            </a:r>
            <a:endParaRPr lang="ru-RU" dirty="0"/>
          </a:p>
          <a:p>
            <a:r>
              <a:rPr lang="en-GB" dirty="0">
                <a:hlinkClick r:id="rId6"/>
              </a:rPr>
              <a:t>http://library-linguisticsedu.jimdo.com</a:t>
            </a:r>
            <a:r>
              <a:rPr lang="ru-RU" dirty="0"/>
              <a:t> </a:t>
            </a:r>
          </a:p>
          <a:p>
            <a:r>
              <a:rPr lang="en-GB" dirty="0">
                <a:hlinkClick r:id="rId7"/>
              </a:rPr>
              <a:t>http://it-russian-as-flc.wikispaces.com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61302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defTabSz="1216152">
              <a:lnSpc>
                <a:spcPct val="85000"/>
              </a:lnSpc>
              <a:spcBef>
                <a:spcPts val="0"/>
              </a:spcBef>
              <a:buNone/>
            </a:pPr>
            <a:r>
              <a:rPr lang="ru-RU" sz="4400" b="0" i="0" baseline="0" dirty="0">
                <a:solidFill>
                  <a:srgbClr val="374C81"/>
                </a:solidFill>
                <a:latin typeface="Century Gothic"/>
                <a:ea typeface="+mj-ea"/>
                <a:cs typeface="+mj-cs"/>
              </a:rPr>
              <a:t>Содержание </a:t>
            </a:r>
          </a:p>
        </p:txBody>
      </p:sp>
      <p:sp>
        <p:nvSpPr>
          <p:cNvPr id="14" name="Объект 1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l" defTabSz="1216152">
              <a:lnSpc>
                <a:spcPct val="95000"/>
              </a:lnSpc>
              <a:spcBef>
                <a:spcPts val="1866"/>
              </a:spcBef>
              <a:buClr>
                <a:srgbClr val="374C81"/>
              </a:buClr>
              <a:buSzPct val="100000"/>
              <a:buNone/>
            </a:pPr>
            <a:r>
              <a:rPr lang="ru-RU" dirty="0">
                <a:solidFill>
                  <a:srgbClr val="374C81"/>
                </a:solidFill>
                <a:latin typeface="Century Gothic"/>
              </a:rPr>
              <a:t>Что такое обучающая интернет платформа?</a:t>
            </a:r>
          </a:p>
          <a:p>
            <a:pPr marL="0" indent="0" algn="l" defTabSz="1216152">
              <a:lnSpc>
                <a:spcPct val="95000"/>
              </a:lnSpc>
              <a:spcBef>
                <a:spcPts val="1866"/>
              </a:spcBef>
              <a:buClr>
                <a:srgbClr val="374C81"/>
              </a:buClr>
              <a:buSzPct val="100000"/>
              <a:buNone/>
            </a:pPr>
            <a:r>
              <a:rPr lang="ru-RU" dirty="0">
                <a:solidFill>
                  <a:srgbClr val="374C81"/>
                </a:solidFill>
                <a:latin typeface="Century Gothic"/>
              </a:rPr>
              <a:t>Что такое </a:t>
            </a:r>
            <a:r>
              <a:rPr lang="ru-RU" dirty="0" err="1">
                <a:solidFill>
                  <a:srgbClr val="374C81"/>
                </a:solidFill>
                <a:latin typeface="Century Gothic"/>
              </a:rPr>
              <a:t>Wikispaces</a:t>
            </a:r>
            <a:r>
              <a:rPr lang="ru-RU" dirty="0">
                <a:solidFill>
                  <a:srgbClr val="374C81"/>
                </a:solidFill>
                <a:latin typeface="Century Gothic"/>
              </a:rPr>
              <a:t>?</a:t>
            </a:r>
          </a:p>
          <a:p>
            <a:pPr marL="0" indent="0" algn="l" defTabSz="1216152">
              <a:lnSpc>
                <a:spcPct val="95000"/>
              </a:lnSpc>
              <a:spcBef>
                <a:spcPts val="1866"/>
              </a:spcBef>
              <a:buClr>
                <a:srgbClr val="374C81"/>
              </a:buClr>
              <a:buSzPct val="100000"/>
              <a:buNone/>
            </a:pPr>
            <a:r>
              <a:rPr lang="ru-RU" dirty="0">
                <a:solidFill>
                  <a:srgbClr val="374C81"/>
                </a:solidFill>
                <a:latin typeface="Century Gothic"/>
              </a:rPr>
              <a:t>Что такое </a:t>
            </a:r>
            <a:r>
              <a:rPr lang="ru-RU" dirty="0" err="1">
                <a:solidFill>
                  <a:srgbClr val="374C81"/>
                </a:solidFill>
                <a:latin typeface="Century Gothic"/>
              </a:rPr>
              <a:t>Eliademy</a:t>
            </a:r>
            <a:r>
              <a:rPr lang="ru-RU" dirty="0">
                <a:solidFill>
                  <a:srgbClr val="374C81"/>
                </a:solidFill>
                <a:latin typeface="Century Gothic"/>
              </a:rPr>
              <a:t>?</a:t>
            </a:r>
          </a:p>
          <a:p>
            <a:pPr marL="0" indent="0" algn="l" defTabSz="1216152">
              <a:lnSpc>
                <a:spcPct val="95000"/>
              </a:lnSpc>
              <a:spcBef>
                <a:spcPts val="1866"/>
              </a:spcBef>
              <a:buClr>
                <a:srgbClr val="374C81"/>
              </a:buClr>
              <a:buSzPct val="100000"/>
              <a:buNone/>
            </a:pPr>
            <a:r>
              <a:rPr lang="ru-RU" sz="2400" b="0" i="0" dirty="0">
                <a:solidFill>
                  <a:srgbClr val="374C81"/>
                </a:solidFill>
                <a:latin typeface="Century Gothic"/>
                <a:ea typeface="+mn-ea"/>
                <a:cs typeface="+mn-cs"/>
              </a:rPr>
              <a:t>Что такое </a:t>
            </a:r>
            <a:r>
              <a:rPr lang="ru-RU" sz="2400" b="0" i="0" dirty="0" err="1">
                <a:solidFill>
                  <a:srgbClr val="374C81"/>
                </a:solidFill>
                <a:latin typeface="Century Gothic"/>
                <a:ea typeface="+mn-ea"/>
                <a:cs typeface="+mn-cs"/>
              </a:rPr>
              <a:t>Schoology</a:t>
            </a:r>
            <a:r>
              <a:rPr lang="ru-RU" dirty="0">
                <a:solidFill>
                  <a:srgbClr val="374C81"/>
                </a:solidFill>
                <a:latin typeface="Century Gothic"/>
              </a:rPr>
              <a:t>?</a:t>
            </a:r>
          </a:p>
          <a:p>
            <a:pPr marL="0" indent="0" algn="l" defTabSz="1216152">
              <a:lnSpc>
                <a:spcPct val="95000"/>
              </a:lnSpc>
              <a:spcBef>
                <a:spcPts val="1866"/>
              </a:spcBef>
              <a:buClr>
                <a:srgbClr val="374C81"/>
              </a:buClr>
              <a:buSzPct val="100000"/>
              <a:buNone/>
            </a:pPr>
            <a:r>
              <a:rPr lang="ru-RU" dirty="0">
                <a:solidFill>
                  <a:srgbClr val="374C81"/>
                </a:solidFill>
                <a:latin typeface="Century Gothic"/>
              </a:rPr>
              <a:t>Что такое  </a:t>
            </a:r>
            <a:r>
              <a:rPr lang="ru-RU" dirty="0" err="1">
                <a:solidFill>
                  <a:srgbClr val="374C81"/>
                </a:solidFill>
                <a:latin typeface="Century Gothic"/>
              </a:rPr>
              <a:t>Linguisticsedu</a:t>
            </a:r>
            <a:r>
              <a:rPr lang="ru-RU" dirty="0">
                <a:solidFill>
                  <a:srgbClr val="374C81"/>
                </a:solidFill>
                <a:latin typeface="Century Gothic"/>
              </a:rPr>
              <a:t>? </a:t>
            </a:r>
          </a:p>
          <a:p>
            <a:pPr marL="0" indent="0" algn="l" defTabSz="1216152">
              <a:lnSpc>
                <a:spcPct val="95000"/>
              </a:lnSpc>
              <a:spcBef>
                <a:spcPts val="1866"/>
              </a:spcBef>
              <a:buClr>
                <a:srgbClr val="374C81"/>
              </a:buClr>
              <a:buSzPct val="100000"/>
              <a:buNone/>
            </a:pPr>
            <a:r>
              <a:rPr lang="ru-RU" dirty="0">
                <a:solidFill>
                  <a:srgbClr val="374C81"/>
                </a:solidFill>
                <a:latin typeface="Century Gothic"/>
              </a:rPr>
              <a:t>Сравнительный анализ платформ  по дидактическим критериям и способам их реализации.</a:t>
            </a:r>
          </a:p>
          <a:p>
            <a:pPr marL="0" indent="0" algn="l" defTabSz="1216152">
              <a:lnSpc>
                <a:spcPct val="95000"/>
              </a:lnSpc>
              <a:spcBef>
                <a:spcPts val="1866"/>
              </a:spcBef>
              <a:buClr>
                <a:srgbClr val="374C81"/>
              </a:buClr>
              <a:buSzPct val="100000"/>
              <a:buNone/>
            </a:pPr>
            <a:r>
              <a:rPr lang="ru-RU" dirty="0">
                <a:solidFill>
                  <a:srgbClr val="374C81"/>
                </a:solidFill>
                <a:latin typeface="Century Gothic"/>
              </a:rPr>
              <a:t>Выводы</a:t>
            </a:r>
          </a:p>
        </p:txBody>
      </p:sp>
    </p:spTree>
    <p:extLst>
      <p:ext uri="{BB962C8B-B14F-4D97-AF65-F5344CB8AC3E}">
        <p14:creationId xmlns:p14="http://schemas.microsoft.com/office/powerpoint/2010/main" val="711182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Благодарю за внимание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9796" y="1772816"/>
            <a:ext cx="7008574" cy="2672184"/>
          </a:xfrm>
        </p:spPr>
        <p:txBody>
          <a:bodyPr>
            <a:normAutofit/>
          </a:bodyPr>
          <a:lstStyle/>
          <a:p>
            <a:r>
              <a:rPr lang="ru-RU" dirty="0"/>
              <a:t>Кузнецов Андрей Андреевич </a:t>
            </a:r>
          </a:p>
          <a:p>
            <a:endParaRPr lang="ru-RU" dirty="0"/>
          </a:p>
          <a:p>
            <a:r>
              <a:rPr lang="ru-RU" dirty="0"/>
              <a:t>Автор проекта: </a:t>
            </a:r>
            <a:r>
              <a:rPr lang="ru-RU" dirty="0" err="1"/>
              <a:t>Linguisticsedu</a:t>
            </a:r>
            <a:r>
              <a:rPr lang="ru-RU" dirty="0"/>
              <a:t> </a:t>
            </a:r>
            <a:r>
              <a:rPr lang="ru-RU" dirty="0" err="1"/>
              <a:t>Internet</a:t>
            </a:r>
            <a:r>
              <a:rPr lang="ru-RU" dirty="0"/>
              <a:t> </a:t>
            </a:r>
            <a:r>
              <a:rPr lang="ru-RU" dirty="0" err="1"/>
              <a:t>Project</a:t>
            </a:r>
            <a:endParaRPr lang="ru-RU"/>
          </a:p>
          <a:p>
            <a:r>
              <a:rPr lang="en-GB"/>
              <a:t>A</a:t>
            </a:r>
            <a:r>
              <a:rPr lang="ru-RU" dirty="0"/>
              <a:t>ndrey-kuznecov-1992@mail.ru</a:t>
            </a:r>
            <a:endParaRPr lang="en-GB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97697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defTabSz="1216152">
              <a:spcBef>
                <a:spcPts val="0"/>
              </a:spcBef>
            </a:pPr>
            <a:r>
              <a:rPr lang="ru-RU" dirty="0">
                <a:solidFill>
                  <a:srgbClr val="374C81"/>
                </a:solidFill>
              </a:rPr>
              <a:t>Что такое обучающая интернет платформа?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Программное обеспечение для дистанционного обучения представлено на рынке обучающего ПО как простыми HTML страницами, так и сложными платформами с широкими функциональными возможностями. </a:t>
            </a:r>
          </a:p>
        </p:txBody>
      </p:sp>
    </p:spTree>
    <p:extLst>
      <p:ext uri="{BB962C8B-B14F-4D97-AF65-F5344CB8AC3E}">
        <p14:creationId xmlns:p14="http://schemas.microsoft.com/office/powerpoint/2010/main" val="2474917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Что такое </a:t>
            </a:r>
            <a:r>
              <a:rPr lang="en-GB" dirty="0" err="1"/>
              <a:t>Wikispaces</a:t>
            </a:r>
            <a:r>
              <a:rPr lang="en-GB" dirty="0"/>
              <a:t>?</a:t>
            </a:r>
            <a:br>
              <a:rPr lang="en-GB" dirty="0"/>
            </a:b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ru-RU" dirty="0" err="1"/>
              <a:t>Wiki</a:t>
            </a:r>
            <a:r>
              <a:rPr lang="ru-RU" dirty="0"/>
              <a:t> — платформа для создания виртуального класса для проведения лекций, уроков, семинаров  в  дистанционной форме.</a:t>
            </a:r>
          </a:p>
        </p:txBody>
      </p:sp>
      <p:pic>
        <p:nvPicPr>
          <p:cNvPr id="13" name="Объект 12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7613" y="1946275"/>
            <a:ext cx="4976812" cy="3981449"/>
          </a:xfrm>
        </p:spPr>
      </p:pic>
    </p:spTree>
    <p:extLst>
      <p:ext uri="{BB962C8B-B14F-4D97-AF65-F5344CB8AC3E}">
        <p14:creationId xmlns:p14="http://schemas.microsoft.com/office/powerpoint/2010/main" val="6860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Wikispaces</a:t>
            </a:r>
            <a:r>
              <a:rPr lang="ru-RU" dirty="0"/>
              <a:t>(Функции)</a:t>
            </a: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ru-RU" dirty="0"/>
              <a:t>Здесь нет поддержки функции создания автоматического электронного журнала оценок учащихся, здесь это может сделать только сам преподаватель, загружая документ в формате DOCX (</a:t>
            </a:r>
            <a:r>
              <a:rPr lang="ru-RU" dirty="0" err="1"/>
              <a:t>Microsoft</a:t>
            </a:r>
            <a:r>
              <a:rPr lang="ru-RU" dirty="0"/>
              <a:t> </a:t>
            </a:r>
            <a:r>
              <a:rPr lang="ru-RU" dirty="0" err="1"/>
              <a:t>Word</a:t>
            </a:r>
            <a:r>
              <a:rPr lang="ru-RU" dirty="0"/>
              <a:t>) и прочими с заранее внесенными туда оценками. </a:t>
            </a:r>
          </a:p>
          <a:p>
            <a:pPr lvl="0"/>
            <a:r>
              <a:rPr lang="ru-RU" dirty="0"/>
              <a:t>Функция «Участники» также присутствует в данном сервисе, как и в финской платформе. </a:t>
            </a:r>
          </a:p>
          <a:p>
            <a:pPr lvl="0"/>
            <a:r>
              <a:rPr lang="ru-RU" dirty="0"/>
              <a:t>Нет поддержки форумов к каждой странице можно добавить только комментарии.  </a:t>
            </a:r>
          </a:p>
          <a:p>
            <a:pPr lvl="0"/>
            <a:r>
              <a:rPr lang="ru-RU" dirty="0"/>
              <a:t>Можно прикреплять файлы к страницам (в </a:t>
            </a:r>
            <a:r>
              <a:rPr lang="ru-RU" dirty="0" err="1"/>
              <a:t>Eliademy</a:t>
            </a:r>
            <a:r>
              <a:rPr lang="ru-RU" dirty="0"/>
              <a:t> этой функции нет).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01281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defTabSz="1216152">
              <a:spcBef>
                <a:spcPts val="0"/>
              </a:spcBef>
            </a:pPr>
            <a:r>
              <a:rPr lang="ru-RU" dirty="0">
                <a:solidFill>
                  <a:srgbClr val="374C81"/>
                </a:solidFill>
              </a:rPr>
              <a:t>Что такое </a:t>
            </a:r>
            <a:r>
              <a:rPr lang="en-GB" dirty="0" err="1">
                <a:solidFill>
                  <a:srgbClr val="374C81"/>
                </a:solidFill>
              </a:rPr>
              <a:t>Eliademy</a:t>
            </a:r>
            <a:r>
              <a:rPr lang="en-GB" dirty="0">
                <a:solidFill>
                  <a:srgbClr val="374C81"/>
                </a:solidFill>
              </a:rPr>
              <a:t>?</a:t>
            </a:r>
            <a:r>
              <a:rPr lang="ru-RU" dirty="0">
                <a:solidFill>
                  <a:srgbClr val="374C81"/>
                </a:solidFill>
              </a:rPr>
              <a:t>(Финское образовательное чудо)</a:t>
            </a:r>
            <a:endParaRPr lang="en-GB" dirty="0">
              <a:solidFill>
                <a:srgbClr val="374C81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2688" y="1946275"/>
            <a:ext cx="4976812" cy="3981449"/>
          </a:xfrm>
        </p:spPr>
      </p:pic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err="1"/>
              <a:t>Eliademy</a:t>
            </a:r>
            <a:r>
              <a:rPr lang="ru-RU" dirty="0"/>
              <a:t> -это </a:t>
            </a:r>
            <a:r>
              <a:rPr lang="ru-RU" dirty="0" err="1"/>
              <a:t>сервиc</a:t>
            </a:r>
            <a:r>
              <a:rPr lang="ru-RU" dirty="0"/>
              <a:t>, где преподаватели могут создавать онлайн классы для своих учеников.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403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Eliademy</a:t>
            </a:r>
            <a:r>
              <a:rPr lang="ru-RU" dirty="0"/>
              <a:t> (Функции)</a:t>
            </a: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Возможность проведения </a:t>
            </a:r>
            <a:r>
              <a:rPr lang="ru-RU" dirty="0" err="1"/>
              <a:t>вебинаров</a:t>
            </a:r>
            <a:r>
              <a:rPr lang="ru-RU" dirty="0"/>
              <a:t> и онлайн-конференций (только платно)</a:t>
            </a:r>
          </a:p>
          <a:p>
            <a:r>
              <a:rPr lang="ru-RU" dirty="0"/>
              <a:t>Создание тестов и творческих заданий</a:t>
            </a:r>
          </a:p>
          <a:p>
            <a:r>
              <a:rPr lang="ru-RU" dirty="0"/>
              <a:t>Наличие функции Электронный журнал</a:t>
            </a:r>
          </a:p>
          <a:p>
            <a:r>
              <a:rPr lang="ru-RU" dirty="0"/>
              <a:t>Наличие  форумов</a:t>
            </a:r>
          </a:p>
          <a:p>
            <a:r>
              <a:rPr lang="ru-RU" dirty="0"/>
              <a:t>Выдача сертификатов (только платно)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66429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Что такое </a:t>
            </a:r>
            <a:r>
              <a:rPr lang="en-GB" dirty="0"/>
              <a:t>Schoology?</a:t>
            </a:r>
            <a:br>
              <a:rPr lang="en-GB" dirty="0"/>
            </a:br>
            <a:endParaRPr lang="ru-RU" dirty="0"/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8468" y="2190750"/>
            <a:ext cx="4976813" cy="3981450"/>
          </a:xfrm>
        </p:spPr>
      </p:pic>
      <p:sp>
        <p:nvSpPr>
          <p:cNvPr id="8" name="Объект 7"/>
          <p:cNvSpPr>
            <a:spLocks noGrp="1"/>
          </p:cNvSpPr>
          <p:nvPr>
            <p:ph sz="half" idx="2"/>
          </p:nvPr>
        </p:nvSpPr>
        <p:spPr>
          <a:xfrm>
            <a:off x="1117309" y="1946275"/>
            <a:ext cx="4977104" cy="4470400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Платформа LMS для создания своего собственного курса  с использованием видеоматериалов форумов и блогов</a:t>
            </a:r>
          </a:p>
        </p:txBody>
      </p:sp>
    </p:spTree>
    <p:extLst>
      <p:ext uri="{BB962C8B-B14F-4D97-AF65-F5344CB8AC3E}">
        <p14:creationId xmlns:p14="http://schemas.microsoft.com/office/powerpoint/2010/main" val="3296948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Schoology</a:t>
            </a:r>
            <a:r>
              <a:rPr lang="ru-RU" dirty="0"/>
              <a:t> (Функции)</a:t>
            </a: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Добавить задание</a:t>
            </a:r>
          </a:p>
          <a:p>
            <a:r>
              <a:rPr lang="ru-RU" dirty="0"/>
              <a:t>Добавить тест</a:t>
            </a:r>
          </a:p>
          <a:p>
            <a:r>
              <a:rPr lang="ru-RU" dirty="0"/>
              <a:t>Возможность ведения журнала посещаемости</a:t>
            </a:r>
          </a:p>
          <a:p>
            <a:r>
              <a:rPr lang="ru-RU" dirty="0"/>
              <a:t>Возможность добавления внешних инструментов управления и создания новых модулей</a:t>
            </a:r>
          </a:p>
          <a:p>
            <a:r>
              <a:rPr lang="ru-RU" dirty="0"/>
              <a:t>Функция «Электронный журнал»</a:t>
            </a:r>
          </a:p>
          <a:p>
            <a:r>
              <a:rPr lang="ru-RU" dirty="0"/>
              <a:t>Отсутствует функция «</a:t>
            </a:r>
            <a:r>
              <a:rPr lang="ru-RU" dirty="0" err="1"/>
              <a:t>Вебинар</a:t>
            </a:r>
            <a:r>
              <a:rPr lang="ru-RU" dirty="0"/>
              <a:t>»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91043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Books_16x9">
  <a:themeElements>
    <a:clrScheme name="Books_16x9">
      <a:dk1>
        <a:srgbClr val="374C81"/>
      </a:dk1>
      <a:lt1>
        <a:srgbClr val="FFFFFF"/>
      </a:lt1>
      <a:dk2>
        <a:srgbClr val="000000"/>
      </a:dk2>
      <a:lt2>
        <a:srgbClr val="EDE5DF"/>
      </a:lt2>
      <a:accent1>
        <a:srgbClr val="414E77"/>
      </a:accent1>
      <a:accent2>
        <a:srgbClr val="70AAC4"/>
      </a:accent2>
      <a:accent3>
        <a:srgbClr val="8B6A94"/>
      </a:accent3>
      <a:accent4>
        <a:srgbClr val="61A796"/>
      </a:accent4>
      <a:accent5>
        <a:srgbClr val="4E5798"/>
      </a:accent5>
      <a:accent6>
        <a:srgbClr val="7E5C5C"/>
      </a:accent6>
      <a:hlink>
        <a:srgbClr val="0070C0"/>
      </a:hlink>
      <a:folHlink>
        <a:srgbClr val="7030A0"/>
      </a:folHlink>
    </a:clrScheme>
    <a:fontScheme name="Books_16x9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80000" r="-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30000" t="30000" r="70000" b="100000"/>
          </a:path>
        </a:gradFill>
      </a:bgFillStyleLst>
    </a:fmtScheme>
  </a:themeElements>
  <a:objectDefaults>
    <a:spDef>
      <a:spPr>
        <a:ln/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miter lim="800000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lnSpc>
            <a:spcPct val="95000"/>
          </a:lnSpc>
          <a:defRPr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Books16x9">
      <a:dk1>
        <a:srgbClr val="374C81"/>
      </a:dk1>
      <a:lt1>
        <a:srgbClr val="FFFFFF"/>
      </a:lt1>
      <a:dk2>
        <a:srgbClr val="000000"/>
      </a:dk2>
      <a:lt2>
        <a:srgbClr val="EDE5DF"/>
      </a:lt2>
      <a:accent1>
        <a:srgbClr val="414E77"/>
      </a:accent1>
      <a:accent2>
        <a:srgbClr val="70AAC4"/>
      </a:accent2>
      <a:accent3>
        <a:srgbClr val="8B6A94"/>
      </a:accent3>
      <a:accent4>
        <a:srgbClr val="61A796"/>
      </a:accent4>
      <a:accent5>
        <a:srgbClr val="4E5798"/>
      </a:accent5>
      <a:accent6>
        <a:srgbClr val="7E5C5C"/>
      </a:accent6>
      <a:hlink>
        <a:srgbClr val="0070C0"/>
      </a:hlink>
      <a:folHlink>
        <a:srgbClr val="7030A0"/>
      </a:folHlink>
    </a:clrScheme>
    <a:fontScheme name="Books16x9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Books16x9">
      <a:dk1>
        <a:srgbClr val="374C81"/>
      </a:dk1>
      <a:lt1>
        <a:srgbClr val="FFFFFF"/>
      </a:lt1>
      <a:dk2>
        <a:srgbClr val="000000"/>
      </a:dk2>
      <a:lt2>
        <a:srgbClr val="EDE5DF"/>
      </a:lt2>
      <a:accent1>
        <a:srgbClr val="414E77"/>
      </a:accent1>
      <a:accent2>
        <a:srgbClr val="70AAC4"/>
      </a:accent2>
      <a:accent3>
        <a:srgbClr val="8B6A94"/>
      </a:accent3>
      <a:accent4>
        <a:srgbClr val="61A796"/>
      </a:accent4>
      <a:accent5>
        <a:srgbClr val="4E5798"/>
      </a:accent5>
      <a:accent6>
        <a:srgbClr val="7E5C5C"/>
      </a:accent6>
      <a:hlink>
        <a:srgbClr val="0070C0"/>
      </a:hlink>
      <a:folHlink>
        <a:srgbClr val="7030A0"/>
      </a:folHlink>
    </a:clrScheme>
    <a:fontScheme name="Books16x9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55F3C251-2A44-472B-8189-0695C2D7422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со стопкой книг на голубом фоне (широкоэкранный формат)</Template>
  <TotalTime>0</TotalTime>
  <Words>754</Words>
  <Application>Microsoft Office PowerPoint</Application>
  <PresentationFormat>Произвольный</PresentationFormat>
  <Paragraphs>148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3" baseType="lpstr">
      <vt:lpstr>Arial</vt:lpstr>
      <vt:lpstr>Century Gothic</vt:lpstr>
      <vt:lpstr>Books_16x9</vt:lpstr>
      <vt:lpstr>Онлайн-платформы в преподавании иностранных языков</vt:lpstr>
      <vt:lpstr>Содержание </vt:lpstr>
      <vt:lpstr>Что такое обучающая интернет платформа?</vt:lpstr>
      <vt:lpstr>Что такое Wikispaces? </vt:lpstr>
      <vt:lpstr>Wikispaces(Функции)</vt:lpstr>
      <vt:lpstr>Что такое Eliademy?(Финское образовательное чудо)</vt:lpstr>
      <vt:lpstr>Eliademy (Функции)</vt:lpstr>
      <vt:lpstr>Что такое Schoology? </vt:lpstr>
      <vt:lpstr>Schoology (Функции)</vt:lpstr>
      <vt:lpstr>Что такое  Linguisticsedu?  </vt:lpstr>
      <vt:lpstr>Основные идеи</vt:lpstr>
      <vt:lpstr>Направления развития</vt:lpstr>
      <vt:lpstr>Linguisticsedu (Как проводим урок?)(Средства)</vt:lpstr>
      <vt:lpstr>Linguisticsedu (Как проводим урок?)(Средства)</vt:lpstr>
      <vt:lpstr>Сравнительный анализ платформ</vt:lpstr>
      <vt:lpstr>Сравнительный анализ платформ</vt:lpstr>
      <vt:lpstr>Выводы</vt:lpstr>
      <vt:lpstr>Заключение</vt:lpstr>
      <vt:lpstr>Библиография</vt:lpstr>
      <vt:lpstr>Благодарю за внимание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2016-05-30T09:47:54Z</dcterms:created>
  <dcterms:modified xsi:type="dcterms:W3CDTF">2016-06-01T20:20:49Z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TC027879409991</vt:lpwstr>
  </property>
</Properties>
</file>