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3"/>
  </p:notesMasterIdLst>
  <p:handoutMasterIdLst>
    <p:handoutMasterId r:id="rId14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 showGuides="1">
      <p:cViewPr varScale="1">
        <p:scale>
          <a:sx n="57" d="100"/>
          <a:sy n="57" d="100"/>
        </p:scale>
        <p:origin x="72" y="4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123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EAAF3-9831-450B-8D59-2C09DB96C8FC}" type="datetimeFigureOut">
              <a:rPr lang="ru-RU" smtClean="0"/>
              <a:t>30.05.2016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834459-7356-44BF-850D-8B30C4FB3B6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9016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0CD79-FC16-4410-AB61-17F26E6D3BC8}" type="datetimeFigureOut">
              <a:rPr lang="ru-RU" smtClean="0"/>
              <a:t>30.05.2016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C37BE-C303-496D-B5CD-85F2937540FC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0842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10096500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898" y="4511784"/>
            <a:ext cx="10096501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t>30.05.2016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4445" y="0"/>
            <a:ext cx="1747524" cy="229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75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654671" y="1600199"/>
            <a:ext cx="6430912" cy="4572001"/>
          </a:xfrm>
        </p:spPr>
        <p:txBody>
          <a:bodyPr tIns="118872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3396996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t>30.05.2016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963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t>30.05.2016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207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372600" y="365125"/>
            <a:ext cx="17145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04900" y="365125"/>
            <a:ext cx="8098896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t>30.05.2016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7" name="Группа 6"/>
          <p:cNvGrpSpPr/>
          <p:nvPr/>
        </p:nvGrpSpPr>
        <p:grpSpPr>
          <a:xfrm rot="5400000">
            <a:off x="6514047" y="3228843"/>
            <a:ext cx="5632704" cy="84403"/>
            <a:chOff x="1073150" y="1219201"/>
            <a:chExt cx="10058400" cy="63125"/>
          </a:xfrm>
        </p:grpSpPr>
        <p:cxnSp>
          <p:nvCxnSpPr>
            <p:cNvPr id="8" name="Прямая соединительная линия 7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4592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t>30.05.2016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687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 rot="10800000">
            <a:off x="0" y="5645510"/>
            <a:ext cx="12192000" cy="63125"/>
            <a:chOff x="507492" y="1501519"/>
            <a:chExt cx="8129016" cy="63125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3"/>
          <p:cNvGrpSpPr/>
          <p:nvPr/>
        </p:nvGrpSpPr>
        <p:grpSpPr>
          <a:xfrm>
            <a:off x="0" y="1143000"/>
            <a:ext cx="12192000" cy="63125"/>
            <a:chOff x="507492" y="1501519"/>
            <a:chExt cx="8129016" cy="63125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Прямоугольник 6"/>
          <p:cNvSpPr/>
          <p:nvPr/>
        </p:nvSpPr>
        <p:spPr>
          <a:xfrm>
            <a:off x="0" y="5778124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12192000" cy="107987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900" y="4511784"/>
            <a:ext cx="5734050" cy="95556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</p:spPr>
      </p:pic>
      <p:sp>
        <p:nvSpPr>
          <p:cNvPr id="11" name="Рисунок 10"/>
          <p:cNvSpPr>
            <a:spLocks noGrp="1"/>
          </p:cNvSpPr>
          <p:nvPr>
            <p:ph type="pic" sz="quarter" idx="13"/>
          </p:nvPr>
        </p:nvSpPr>
        <p:spPr>
          <a:xfrm>
            <a:off x="6981063" y="1310656"/>
            <a:ext cx="521093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/>
          <a:lstStyle>
            <a:lvl1pPr marL="0" indent="0" algn="ctr">
              <a:buNone/>
              <a:defRPr/>
            </a:lvl1pPr>
          </a:lstStyle>
          <a:p>
            <a:r>
              <a:rPr lang="ru-RU"/>
              <a:t>Вставка рисунка</a:t>
            </a:r>
            <a:endParaRPr lang="ru-RU" dirty="0"/>
          </a:p>
        </p:txBody>
      </p:sp>
      <p:sp>
        <p:nvSpPr>
          <p:cNvPr id="19" name="Инструкции"/>
          <p:cNvSpPr/>
          <p:nvPr/>
        </p:nvSpPr>
        <p:spPr>
          <a:xfrm>
            <a:off x="12344400" y="0"/>
            <a:ext cx="1295400" cy="68580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14400">
              <a:buNone/>
            </a:pPr>
            <a:r>
              <a:rPr lang="ru-RU" sz="1200" b="1" i="1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ПРИМЕЧАНИЕ.</a:t>
            </a:r>
          </a:p>
          <a:p>
            <a:pPr algn="l" defTabSz="914400">
              <a:buNone/>
            </a:pPr>
            <a:r>
              <a:rPr lang="ru-RU" sz="1200" b="0" i="1" dirty="0">
                <a:solidFill>
                  <a:schemeClr val="lt1"/>
                </a:solidFill>
                <a:latin typeface="Arial"/>
                <a:ea typeface="+mn-ea"/>
                <a:cs typeface="Arial"/>
              </a:rPr>
              <a:t>Чтобы изменить изображение на этом слайде, выделите рисунок и удалите его. Затем щелкните значок "Рисунки" в заполнителе и вставьте свое изображение.</a:t>
            </a:r>
          </a:p>
        </p:txBody>
      </p:sp>
    </p:spTree>
    <p:extLst>
      <p:ext uri="{BB962C8B-B14F-4D97-AF65-F5344CB8AC3E}">
        <p14:creationId xmlns:p14="http://schemas.microsoft.com/office/powerpoint/2010/main" val="2673943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0" y="2514600"/>
            <a:ext cx="12192000" cy="3194035"/>
            <a:chOff x="647402" y="2514600"/>
            <a:chExt cx="10838688" cy="319403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647402" y="2514600"/>
              <a:ext cx="10838688" cy="63125"/>
              <a:chOff x="507492" y="1501519"/>
              <a:chExt cx="8129016" cy="63125"/>
            </a:xfrm>
          </p:grpSpPr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Прямоугольник 9"/>
            <p:cNvSpPr/>
            <p:nvPr/>
          </p:nvSpPr>
          <p:spPr>
            <a:xfrm>
              <a:off x="647402" y="2640850"/>
              <a:ext cx="10838688" cy="29415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grpSp>
          <p:nvGrpSpPr>
            <p:cNvPr id="11" name="Группа 10"/>
            <p:cNvGrpSpPr/>
            <p:nvPr/>
          </p:nvGrpSpPr>
          <p:grpSpPr>
            <a:xfrm rot="10800000">
              <a:off x="647402" y="5645510"/>
              <a:ext cx="10838688" cy="63125"/>
              <a:chOff x="507492" y="1501519"/>
              <a:chExt cx="8129016" cy="63125"/>
            </a:xfrm>
          </p:grpSpPr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507492" y="1564644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899" y="2971806"/>
            <a:ext cx="10071099" cy="1684150"/>
          </a:xfrm>
        </p:spPr>
        <p:txBody>
          <a:bodyPr anchor="ctr">
            <a:normAutofit/>
          </a:bodyPr>
          <a:lstStyle>
            <a:lvl1pPr>
              <a:defRPr sz="4400" cap="all" baseline="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899" y="4655956"/>
            <a:ext cx="10071099" cy="50975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t>30.05.2016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0"/>
            <a:ext cx="1783188" cy="297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67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049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t>30.05.2016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779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04900" y="2424112"/>
            <a:ext cx="4919472" cy="37480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6611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66110" y="2424112"/>
            <a:ext cx="4919472" cy="37480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t>30.05.2016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101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t>30.05.2016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811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t>30.05.2016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416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41848" y="1600199"/>
            <a:ext cx="5445252" cy="457200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4384548" cy="45720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B9795-92DC-40DC-A1CA-9A4B349D7824}" type="datetimeFigureOut">
              <a:rPr lang="ru-RU" smtClean="0"/>
              <a:t>30.05.2016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F54DE5-C571-48E8-A5BC-B369434E2F4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9764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900" y="76200"/>
            <a:ext cx="9980682" cy="1096962"/>
          </a:xfrm>
          <a:prstGeom prst="rect">
            <a:avLst/>
          </a:prstGeom>
        </p:spPr>
        <p:txBody>
          <a:bodyPr vert="horz" lIns="0" tIns="45720" rIns="0" bIns="45720" rtlCol="0" anchor="b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  <a:p>
            <a:pPr lvl="5"/>
            <a:r>
              <a:rPr lang="ru-RU" dirty="0"/>
              <a:t>Шестой уровень</a:t>
            </a:r>
          </a:p>
          <a:p>
            <a:pPr lvl="6"/>
            <a:r>
              <a:rPr lang="ru-RU" dirty="0"/>
              <a:t>Седьмой уровень</a:t>
            </a:r>
          </a:p>
          <a:p>
            <a:pPr lvl="7"/>
            <a:r>
              <a:rPr lang="ru-RU" dirty="0"/>
              <a:t>Восьмой уровень</a:t>
            </a:r>
          </a:p>
          <a:p>
            <a:pPr lvl="8"/>
            <a:r>
              <a:rPr lang="ru-RU" dirty="0"/>
              <a:t>Девятый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04899" y="6356351"/>
            <a:ext cx="1829559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402B9795-92DC-40DC-A1CA-9A4B349D7824}" type="datetimeFigureOut">
              <a:rPr lang="ru-RU" smtClean="0"/>
              <a:pPr/>
              <a:t>30.05.2016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934459" y="6356350"/>
            <a:ext cx="6323082" cy="365126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56782" y="6356351"/>
            <a:ext cx="1828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12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0FF54DE5-C571-48E8-A5BC-B369434E2F44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5" name="Группа 14"/>
          <p:cNvGrpSpPr/>
          <p:nvPr/>
        </p:nvGrpSpPr>
        <p:grpSpPr>
          <a:xfrm>
            <a:off x="1103376" y="1219201"/>
            <a:ext cx="9985248" cy="84403"/>
            <a:chOff x="1073150" y="1219201"/>
            <a:chExt cx="10058400" cy="63125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46251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96">
          <p15:clr>
            <a:srgbClr val="F26B43"/>
          </p15:clr>
        </p15:guide>
        <p15:guide id="2" pos="6984">
          <p15:clr>
            <a:srgbClr val="F26B43"/>
          </p15:clr>
        </p15:guide>
        <p15:guide id="3" orient="horz" pos="1008">
          <p15:clr>
            <a:srgbClr val="F26B43"/>
          </p15:clr>
        </p15:guide>
        <p15:guide id="4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mailto:Andrey-kuznecov-1992@mail.ru" TargetMode="Externa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moq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anchor="ctr">
            <a:normAutofit fontScale="90000"/>
          </a:bodyPr>
          <a:lstStyle/>
          <a:p>
            <a:pPr>
              <a:spcBef>
                <a:spcPts val="1"/>
              </a:spcBef>
            </a:pPr>
            <a:r>
              <a:rPr lang="ru-RU" dirty="0" err="1">
                <a:solidFill>
                  <a:srgbClr val="514843"/>
                </a:solidFill>
              </a:rPr>
              <a:t>MemoQ</a:t>
            </a:r>
            <a:r>
              <a:rPr lang="ru-RU" dirty="0">
                <a:solidFill>
                  <a:srgbClr val="514843"/>
                </a:solidFill>
              </a:rPr>
              <a:t>  в преподавании иностранных языков</a:t>
            </a:r>
            <a:endParaRPr lang="ru-RU" sz="4400" b="0" i="0" baseline="0" dirty="0">
              <a:solidFill>
                <a:srgbClr val="514843"/>
              </a:solidFill>
              <a:latin typeface="Plantagenet Cherokee"/>
              <a:ea typeface="+mj-ea"/>
              <a:cs typeface="+mj-cs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86267" y="4511784"/>
            <a:ext cx="6652683" cy="955565"/>
          </a:xfrm>
        </p:spPr>
        <p:txBody>
          <a:bodyPr>
            <a:noAutofit/>
          </a:bodyPr>
          <a:lstStyle/>
          <a:p>
            <a:r>
              <a:rPr lang="ru-RU" sz="1600" dirty="0"/>
              <a:t>Кузнецов Андрей Андреевич </a:t>
            </a:r>
          </a:p>
          <a:p>
            <a:r>
              <a:rPr lang="ru-RU" sz="1600" dirty="0"/>
              <a:t>JANUSWW SENIOR TRANSLATOR OF FRENCH LANGUAGE (IT &amp; JURISPRUDENCE) </a:t>
            </a:r>
          </a:p>
          <a:p>
            <a:r>
              <a:rPr lang="ru-RU" sz="1600" dirty="0"/>
              <a:t>Автор проекта: </a:t>
            </a:r>
            <a:r>
              <a:rPr lang="ru-RU" sz="1600" dirty="0" err="1"/>
              <a:t>Linguisticsedu</a:t>
            </a:r>
            <a:r>
              <a:rPr lang="ru-RU" sz="1600" dirty="0"/>
              <a:t> </a:t>
            </a:r>
            <a:r>
              <a:rPr lang="ru-RU" sz="1600" dirty="0" err="1"/>
              <a:t>Internet</a:t>
            </a:r>
            <a:r>
              <a:rPr lang="ru-RU" sz="1600" dirty="0"/>
              <a:t> </a:t>
            </a:r>
            <a:r>
              <a:rPr lang="ru-RU" sz="1600" dirty="0" err="1"/>
              <a:t>Project</a:t>
            </a:r>
            <a:endParaRPr lang="ru-RU" sz="1600" dirty="0"/>
          </a:p>
          <a:p>
            <a:endParaRPr lang="ru-RU" sz="1600" dirty="0"/>
          </a:p>
        </p:txBody>
      </p:sp>
      <p:pic>
        <p:nvPicPr>
          <p:cNvPr id="4" name="Рисунок 3" descr="Открытая книга на столе на фоне расплывчатого изображения книжных полок." title="Sample Picture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0" r="88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5213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1545168" y="1718734"/>
            <a:ext cx="10071100" cy="1684338"/>
          </a:xfrm>
        </p:spPr>
        <p:txBody>
          <a:bodyPr>
            <a:normAutofit/>
          </a:bodyPr>
          <a:lstStyle/>
          <a:p>
            <a:r>
              <a:rPr lang="ru-RU" sz="6000" i="1" dirty="0"/>
              <a:t>Спасибо за  внимание 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idx="4294967295"/>
          </p:nvPr>
        </p:nvSpPr>
        <p:spPr>
          <a:xfrm>
            <a:off x="1100667" y="3539596"/>
            <a:ext cx="10071100" cy="2336270"/>
          </a:xfrm>
        </p:spPr>
        <p:txBody>
          <a:bodyPr>
            <a:normAutofit fontScale="92500" lnSpcReduction="10000"/>
          </a:bodyPr>
          <a:lstStyle/>
          <a:p>
            <a:r>
              <a:rPr lang="ru-RU" sz="5800" dirty="0">
                <a:solidFill>
                  <a:srgbClr val="7030A0"/>
                </a:solidFill>
                <a:hlinkClick r:id="rId2"/>
              </a:rPr>
              <a:t>andrey-kuznecov-1992@mail.ru</a:t>
            </a:r>
            <a:endParaRPr lang="ru-RU" sz="5800" dirty="0">
              <a:solidFill>
                <a:srgbClr val="7030A0"/>
              </a:solidFill>
            </a:endParaRPr>
          </a:p>
          <a:p>
            <a:r>
              <a:rPr lang="ru-RU" sz="5800" dirty="0" err="1">
                <a:solidFill>
                  <a:srgbClr val="7030A0"/>
                </a:solidFill>
              </a:rPr>
              <a:t>www</a:t>
            </a:r>
            <a:r>
              <a:rPr lang="ru-RU" sz="5800" dirty="0">
                <a:solidFill>
                  <a:srgbClr val="7030A0"/>
                </a:solidFill>
              </a:rPr>
              <a:t>.</a:t>
            </a:r>
            <a:r>
              <a:rPr lang="en-GB" sz="5800" dirty="0">
                <a:solidFill>
                  <a:srgbClr val="7030A0"/>
                </a:solidFill>
              </a:rPr>
              <a:t>linguisticsedu.ucoz.com</a:t>
            </a:r>
            <a:endParaRPr lang="ru-RU" sz="5800" dirty="0">
              <a:solidFill>
                <a:srgbClr val="7030A0"/>
              </a:solidFill>
            </a:endParaRPr>
          </a:p>
          <a:p>
            <a:endParaRPr lang="ru-RU" sz="3200" dirty="0">
              <a:solidFill>
                <a:srgbClr val="7030A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0379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"/>
              </a:spcBef>
            </a:pPr>
            <a:r>
              <a:rPr lang="ru-RU" dirty="0"/>
              <a:t>Содержание </a:t>
            </a:r>
            <a:endParaRPr lang="ru-RU" sz="2800" b="0" i="0" dirty="0">
              <a:solidFill>
                <a:srgbClr val="514843"/>
              </a:solidFill>
              <a:latin typeface="Plantagenet Cherokee"/>
              <a:ea typeface="+mj-ea"/>
              <a:cs typeface="+mj-cs"/>
            </a:endParaRPr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514843"/>
              </a:buClr>
              <a:buFont typeface="Wingdings"/>
              <a:buChar char="§"/>
            </a:pPr>
            <a:r>
              <a:rPr lang="ru-RU" sz="3200" dirty="0" err="1">
                <a:solidFill>
                  <a:srgbClr val="514843"/>
                </a:solidFill>
              </a:rPr>
              <a:t>MemoQ</a:t>
            </a:r>
            <a:r>
              <a:rPr lang="ru-RU" sz="3200" dirty="0">
                <a:solidFill>
                  <a:srgbClr val="514843"/>
                </a:solidFill>
              </a:rPr>
              <a:t>. Что это такое?</a:t>
            </a:r>
          </a:p>
          <a:p>
            <a:pPr>
              <a:buClr>
                <a:srgbClr val="514843"/>
              </a:buClr>
              <a:buFont typeface="Wingdings"/>
              <a:buChar char="§"/>
            </a:pPr>
            <a:r>
              <a:rPr lang="ru-RU" sz="3200" dirty="0">
                <a:solidFill>
                  <a:srgbClr val="514843"/>
                </a:solidFill>
              </a:rPr>
              <a:t>Создание словарных баз для многоразового использования</a:t>
            </a:r>
          </a:p>
          <a:p>
            <a:pPr>
              <a:buClr>
                <a:srgbClr val="514843"/>
              </a:buClr>
              <a:buFont typeface="Wingdings"/>
              <a:buChar char="§"/>
            </a:pPr>
            <a:r>
              <a:rPr lang="ru-RU" sz="3200" dirty="0">
                <a:solidFill>
                  <a:srgbClr val="514843"/>
                </a:solidFill>
              </a:rPr>
              <a:t>Как применить </a:t>
            </a:r>
            <a:r>
              <a:rPr lang="ru-RU" sz="3200" dirty="0" err="1">
                <a:solidFill>
                  <a:srgbClr val="514843"/>
                </a:solidFill>
              </a:rPr>
              <a:t>MemoQ</a:t>
            </a:r>
            <a:r>
              <a:rPr lang="ru-RU" sz="3200" dirty="0">
                <a:solidFill>
                  <a:srgbClr val="514843"/>
                </a:solidFill>
              </a:rPr>
              <a:t> в преподавании иностранных языков?</a:t>
            </a:r>
          </a:p>
          <a:p>
            <a:pPr>
              <a:buClr>
                <a:srgbClr val="514843"/>
              </a:buClr>
              <a:buFont typeface="Wingdings"/>
              <a:buChar char="§"/>
            </a:pPr>
            <a:r>
              <a:rPr lang="ru-RU" sz="3200" dirty="0">
                <a:solidFill>
                  <a:srgbClr val="514843"/>
                </a:solidFill>
              </a:rPr>
              <a:t>Типы заданий на основе </a:t>
            </a:r>
            <a:r>
              <a:rPr lang="ru-RU" sz="3200" dirty="0" err="1">
                <a:solidFill>
                  <a:srgbClr val="514843"/>
                </a:solidFill>
              </a:rPr>
              <a:t>MemoQ</a:t>
            </a:r>
            <a:endParaRPr lang="ru-RU" sz="3200" dirty="0">
              <a:solidFill>
                <a:srgbClr val="514843"/>
              </a:solidFill>
            </a:endParaRPr>
          </a:p>
          <a:p>
            <a:pPr marL="228600" indent="-228600" algn="l" defTabSz="914400">
              <a:lnSpc>
                <a:spcPct val="90000"/>
              </a:lnSpc>
              <a:spcBef>
                <a:spcPts val="1800"/>
              </a:spcBef>
              <a:buClr>
                <a:srgbClr val="514843"/>
              </a:buClr>
              <a:buFont typeface="Wingdings"/>
              <a:buChar char="§"/>
            </a:pPr>
            <a:endParaRPr lang="ru-RU" sz="2000" b="0" i="0" dirty="0">
              <a:solidFill>
                <a:srgbClr val="514843"/>
              </a:solidFill>
              <a:latin typeface="Euphem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425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Clr>
                <a:srgbClr val="514843"/>
              </a:buClr>
            </a:pPr>
            <a:r>
              <a:rPr lang="ru-RU" dirty="0" err="1">
                <a:solidFill>
                  <a:srgbClr val="514843"/>
                </a:solidFill>
              </a:rPr>
              <a:t>MemoQ</a:t>
            </a:r>
            <a:r>
              <a:rPr lang="ru-RU" dirty="0">
                <a:solidFill>
                  <a:srgbClr val="514843"/>
                </a:solidFill>
              </a:rPr>
              <a:t>. Что это такое?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err="1"/>
              <a:t>MemoQ</a:t>
            </a:r>
            <a:r>
              <a:rPr lang="ru-RU" sz="3200" dirty="0"/>
              <a:t> – программа, позволяющая  переводить большие объемы текста с картинками без потери форматирования. Является аналогом SDL </a:t>
            </a:r>
            <a:r>
              <a:rPr lang="ru-RU" sz="3200" dirty="0" err="1"/>
              <a:t>Trados</a:t>
            </a:r>
            <a:r>
              <a:rPr lang="ru-RU" sz="3200" dirty="0"/>
              <a:t> от Т-сервис.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7466" y="3495675"/>
            <a:ext cx="48577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217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Создание словарных баз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/>
              <a:t>Одной из важнейших особенностей полной версии </a:t>
            </a:r>
            <a:r>
              <a:rPr lang="ru-RU" sz="3200" dirty="0" err="1"/>
              <a:t>MemoQ</a:t>
            </a:r>
            <a:r>
              <a:rPr lang="ru-RU" sz="3200" dirty="0"/>
              <a:t> (начиная с 2013 года)  является возможность создания  двуязычных глоссариев для последующего использования в учебных целях </a:t>
            </a:r>
            <a:r>
              <a:rPr lang="ru-RU" sz="3200"/>
              <a:t>и управления удаленным доступом. </a:t>
            </a:r>
            <a:endParaRPr lang="ru-RU" sz="3200" dirty="0"/>
          </a:p>
          <a:p>
            <a:r>
              <a:rPr lang="ru-RU" sz="3200" dirty="0"/>
              <a:t>Поддерживается формат ТМ (</a:t>
            </a:r>
            <a:r>
              <a:rPr lang="ru-RU" sz="3200" dirty="0" err="1"/>
              <a:t>Translation</a:t>
            </a:r>
            <a:r>
              <a:rPr lang="ru-RU" sz="3200" dirty="0"/>
              <a:t> </a:t>
            </a:r>
            <a:r>
              <a:rPr lang="ru-RU" sz="3200" dirty="0" err="1"/>
              <a:t>Memories</a:t>
            </a:r>
            <a:r>
              <a:rPr lang="ru-RU" sz="3200" dirty="0"/>
              <a:t>) от SDL </a:t>
            </a:r>
            <a:r>
              <a:rPr lang="ru-RU" sz="3200" dirty="0" err="1"/>
              <a:t>Trados</a:t>
            </a:r>
            <a:r>
              <a:rPr lang="ru-RU" sz="32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222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применить </a:t>
            </a:r>
            <a:r>
              <a:rPr lang="ru-RU" dirty="0" err="1"/>
              <a:t>MemoQ</a:t>
            </a:r>
            <a:r>
              <a:rPr lang="ru-RU" dirty="0"/>
              <a:t> для преподавателя?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200" dirty="0"/>
              <a:t>Создает глоссарий на основе нужного учебного  текста </a:t>
            </a:r>
          </a:p>
          <a:p>
            <a:r>
              <a:rPr lang="ru-RU" sz="3200" dirty="0"/>
              <a:t>Пишет для каждого слова объяснение </a:t>
            </a:r>
          </a:p>
          <a:p>
            <a:r>
              <a:rPr lang="ru-RU" sz="3200" dirty="0"/>
              <a:t>Описывает ситуацию употребления  слова</a:t>
            </a:r>
          </a:p>
          <a:p>
            <a:r>
              <a:rPr lang="ru-RU" sz="3200" dirty="0"/>
              <a:t>Дает примеры других ситуаций с использованием  этого  слова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920240"/>
            <a:ext cx="4914900" cy="3931920"/>
          </a:xfrm>
        </p:spPr>
      </p:pic>
    </p:spTree>
    <p:extLst>
      <p:ext uri="{BB962C8B-B14F-4D97-AF65-F5344CB8AC3E}">
        <p14:creationId xmlns:p14="http://schemas.microsoft.com/office/powerpoint/2010/main" val="194376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Как применить </a:t>
            </a:r>
            <a:r>
              <a:rPr lang="ru-RU" dirty="0" err="1"/>
              <a:t>MemoQ</a:t>
            </a:r>
            <a:r>
              <a:rPr lang="ru-RU" dirty="0"/>
              <a:t> для студента?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/>
              <a:t>Создание собственных глоссариев на основе, предоставляемых преподавателем материалов.</a:t>
            </a:r>
          </a:p>
          <a:p>
            <a:r>
              <a:rPr lang="ru-RU" sz="3200" dirty="0"/>
              <a:t>Закрепление пройденного материала </a:t>
            </a:r>
          </a:p>
          <a:p>
            <a:r>
              <a:rPr lang="ru-RU" sz="3200" dirty="0"/>
              <a:t>  </a:t>
            </a:r>
            <a:r>
              <a:rPr lang="ru-RU" sz="3200" dirty="0" err="1"/>
              <a:t>Word</a:t>
            </a:r>
            <a:r>
              <a:rPr lang="ru-RU" sz="3200" dirty="0"/>
              <a:t> </a:t>
            </a:r>
            <a:r>
              <a:rPr lang="ru-RU" sz="3200" dirty="0" err="1"/>
              <a:t>game</a:t>
            </a:r>
            <a:endParaRPr lang="ru-RU" sz="32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837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Типы заданий на основе </a:t>
            </a:r>
            <a:r>
              <a:rPr lang="ru-RU" dirty="0" err="1"/>
              <a:t>MemoQ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200" dirty="0"/>
              <a:t>Задание на поиск эквивалентов </a:t>
            </a:r>
          </a:p>
          <a:p>
            <a:r>
              <a:rPr lang="ru-RU" sz="3200" dirty="0"/>
              <a:t>Создание тематических глоссариев</a:t>
            </a:r>
          </a:p>
          <a:p>
            <a:r>
              <a:rPr lang="ru-RU" sz="3200" dirty="0"/>
              <a:t>Тесты на знание слов </a:t>
            </a:r>
          </a:p>
          <a:p>
            <a:r>
              <a:rPr lang="ru-RU" sz="3200" dirty="0"/>
              <a:t>Проверка орфографии</a:t>
            </a:r>
          </a:p>
          <a:p>
            <a:r>
              <a:rPr lang="ru-RU" sz="3200" dirty="0"/>
              <a:t>Фразеологизмы</a:t>
            </a:r>
          </a:p>
          <a:p>
            <a:r>
              <a:rPr lang="ru-RU" sz="3200" dirty="0"/>
              <a:t>Устойчивые выражения  и клише </a:t>
            </a:r>
          </a:p>
          <a:p>
            <a:r>
              <a:rPr lang="ru-RU" sz="3200" dirty="0"/>
              <a:t>Проверка правильности выполнения заданий на перевод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350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</a:t>
            </a:r>
            <a:r>
              <a:rPr lang="en-GB" dirty="0" err="1"/>
              <a:t>emoQ</a:t>
            </a:r>
            <a:r>
              <a:rPr lang="en-GB" dirty="0"/>
              <a:t> </a:t>
            </a:r>
            <a:r>
              <a:rPr lang="ru-RU" dirty="0"/>
              <a:t>и дидактика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Последовательность, систематичность;</a:t>
            </a:r>
          </a:p>
          <a:p>
            <a:r>
              <a:rPr lang="ru-RU" sz="3200" dirty="0"/>
              <a:t>Доступность при необходимой степени трудности;</a:t>
            </a:r>
          </a:p>
          <a:p>
            <a:r>
              <a:rPr lang="ru-RU" sz="3200" dirty="0"/>
              <a:t>Наглядность;</a:t>
            </a:r>
          </a:p>
          <a:p>
            <a:r>
              <a:rPr lang="ru-RU" sz="3200" dirty="0"/>
              <a:t>Прочность усвоения знаний, умений и навыков в сочетании с опытом творческой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438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Библиография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/>
              <a:t>Ушинский К. Д. Человек как предмет воспитания</a:t>
            </a:r>
          </a:p>
          <a:p>
            <a:r>
              <a:rPr lang="ru-RU" sz="3200" dirty="0"/>
              <a:t>Опыт личного использования </a:t>
            </a:r>
            <a:r>
              <a:rPr lang="ru-RU" sz="3200" dirty="0" err="1"/>
              <a:t>MemoQ</a:t>
            </a:r>
            <a:r>
              <a:rPr lang="ru-RU" sz="3200" dirty="0"/>
              <a:t> 2013</a:t>
            </a:r>
          </a:p>
          <a:p>
            <a:r>
              <a:rPr lang="ru-RU" sz="3200" dirty="0">
                <a:hlinkClick r:id="rId2"/>
              </a:rPr>
              <a:t>www.memoq.com</a:t>
            </a:r>
            <a:endParaRPr lang="ru-RU" sz="3200" dirty="0"/>
          </a:p>
          <a:p>
            <a:r>
              <a:rPr lang="ru-RU" sz="3200" dirty="0"/>
              <a:t>www.linguisticsedu.ucoz.com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6487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Academic Literature 16x9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AcademicLiterature_16x9_TP103431361.potx" id="{2F0AAF73-AE41-486D-B6DC-0985ADE3F2EC}" vid="{EF7BD8ED-D7CC-46AA-8B96-4CA16C4A9ED2}"/>
    </a:ext>
  </a:extLst>
</a:theme>
</file>

<file path=ppt/theme/theme2.xml><?xml version="1.0" encoding="utf-8"?>
<a:theme xmlns:a="http://schemas.openxmlformats.org/drawingml/2006/main" name="Office Them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61E720F-F05D-4536-9C34-0CFCED65D3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Академическая презентация, макет с лентами и полосками (широкоэкранный формат)</Template>
  <TotalTime>0</TotalTime>
  <Words>256</Words>
  <Application>Microsoft Office PowerPoint</Application>
  <PresentationFormat>Широкоэкранный</PresentationFormat>
  <Paragraphs>44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Euphemia</vt:lpstr>
      <vt:lpstr>Plantagenet Cherokee</vt:lpstr>
      <vt:lpstr>Wingdings</vt:lpstr>
      <vt:lpstr>Academic Literature 16x9</vt:lpstr>
      <vt:lpstr>MemoQ  в преподавании иностранных языков</vt:lpstr>
      <vt:lpstr>Содержание </vt:lpstr>
      <vt:lpstr>MemoQ. Что это такое?</vt:lpstr>
      <vt:lpstr>Создание словарных баз </vt:lpstr>
      <vt:lpstr>Как применить MemoQ для преподавателя?</vt:lpstr>
      <vt:lpstr>Как применить MemoQ для студента?</vt:lpstr>
      <vt:lpstr>Типы заданий на основе MemoQ</vt:lpstr>
      <vt:lpstr>МemoQ и дидактика</vt:lpstr>
      <vt:lpstr>Библиография</vt:lpstr>
      <vt:lpstr>Спасибо за  внимание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2016-05-25T07:35:19Z</dcterms:created>
  <dcterms:modified xsi:type="dcterms:W3CDTF">2016-05-30T17:56:24Z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TC034313809991</vt:lpwstr>
  </property>
</Properties>
</file>