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65" r:id="rId5"/>
    <p:sldId id="270" r:id="rId6"/>
    <p:sldId id="259" r:id="rId7"/>
    <p:sldId id="260" r:id="rId8"/>
    <p:sldId id="264" r:id="rId9"/>
    <p:sldId id="261" r:id="rId10"/>
    <p:sldId id="262" r:id="rId11"/>
    <p:sldId id="272" r:id="rId12"/>
    <p:sldId id="263" r:id="rId13"/>
    <p:sldId id="266" r:id="rId14"/>
    <p:sldId id="267" r:id="rId15"/>
    <p:sldId id="268" r:id="rId16"/>
    <p:sldId id="269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7DC5"/>
    <a:srgbClr val="C4F7FF"/>
    <a:srgbClr val="28578B"/>
    <a:srgbClr val="22496C"/>
    <a:srgbClr val="123B67"/>
    <a:srgbClr val="152A49"/>
    <a:srgbClr val="0F141A"/>
    <a:srgbClr val="E8E8E6"/>
    <a:srgbClr val="9E9C9F"/>
    <a:srgbClr val="252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2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E0E13-B01F-4269-8E20-698A6C7092FF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F51E7-1C95-4B38-BA68-016F63B57E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684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1624084" y="1"/>
            <a:ext cx="7519914" cy="6857999"/>
          </a:xfrm>
          <a:prstGeom prst="rect">
            <a:avLst/>
          </a:prstGeom>
          <a:gradFill flip="none" rotWithShape="1">
            <a:gsLst>
              <a:gs pos="0">
                <a:srgbClr val="28578B"/>
              </a:gs>
              <a:gs pos="46000">
                <a:srgbClr val="152A49"/>
              </a:gs>
              <a:gs pos="100000">
                <a:srgbClr val="0F141A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Рисунок 2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6" r="30447"/>
          <a:stretch/>
        </p:blipFill>
        <p:spPr>
          <a:xfrm>
            <a:off x="0" y="0"/>
            <a:ext cx="20744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teacherpage.com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guisticsedu.ucoz.com/" TargetMode="External"/><Relationship Id="rId2" Type="http://schemas.openxmlformats.org/officeDocument/2006/relationships/hyperlink" Target="mailto:andrey-kuznecov-1992@mail.r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2"/>
            <a:ext cx="9144000" cy="6843808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0" y="4721184"/>
            <a:ext cx="9144000" cy="2124635"/>
          </a:xfrm>
          <a:prstGeom prst="rect">
            <a:avLst/>
          </a:prstGeom>
          <a:gradFill flip="none" rotWithShape="1">
            <a:gsLst>
              <a:gs pos="0">
                <a:srgbClr val="28578B"/>
              </a:gs>
              <a:gs pos="46000">
                <a:srgbClr val="152A49"/>
              </a:gs>
              <a:gs pos="100000">
                <a:srgbClr val="0F141A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0200" y="4854673"/>
            <a:ext cx="7620000" cy="1711227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ru-RU" sz="7200" dirty="0">
                <a:solidFill>
                  <a:schemeClr val="bg1"/>
                </a:solidFill>
              </a:rPr>
              <a:t>Кузнецов Андрей Андреевич Аспирант ФИЯР МГУ 1 года обучения  (13 00 02 «Педагогические науки») </a:t>
            </a:r>
          </a:p>
          <a:p>
            <a:pPr algn="l"/>
            <a:r>
              <a:rPr lang="ru-RU" sz="7200" dirty="0">
                <a:solidFill>
                  <a:schemeClr val="bg1"/>
                </a:solidFill>
              </a:rPr>
              <a:t>Владелец проекта Linguisticsedu Internet Project; </a:t>
            </a:r>
          </a:p>
          <a:p>
            <a:pPr algn="l"/>
            <a:r>
              <a:rPr lang="ru-RU" sz="7200" dirty="0">
                <a:solidFill>
                  <a:schemeClr val="bg1"/>
                </a:solidFill>
              </a:rPr>
              <a:t>Старший переводчик J</a:t>
            </a:r>
            <a:r>
              <a:rPr lang="en-GB" sz="7200" dirty="0">
                <a:solidFill>
                  <a:schemeClr val="bg1"/>
                </a:solidFill>
              </a:rPr>
              <a:t>a</a:t>
            </a:r>
            <a:r>
              <a:rPr lang="ru-RU" sz="7200" dirty="0">
                <a:solidFill>
                  <a:schemeClr val="bg1"/>
                </a:solidFill>
              </a:rPr>
              <a:t>n</a:t>
            </a:r>
            <a:r>
              <a:rPr lang="en-GB" sz="7200" dirty="0">
                <a:solidFill>
                  <a:schemeClr val="bg1"/>
                </a:solidFill>
              </a:rPr>
              <a:t>u</a:t>
            </a:r>
            <a:r>
              <a:rPr lang="ru-RU" sz="7200" dirty="0">
                <a:solidFill>
                  <a:schemeClr val="bg1"/>
                </a:solidFill>
              </a:rPr>
              <a:t>s</a:t>
            </a:r>
            <a:r>
              <a:rPr lang="en-GB" sz="7200" dirty="0">
                <a:solidFill>
                  <a:schemeClr val="bg1"/>
                </a:solidFill>
              </a:rPr>
              <a:t>W</a:t>
            </a:r>
            <a:r>
              <a:rPr lang="ru-RU" sz="7200" dirty="0">
                <a:solidFill>
                  <a:schemeClr val="bg1"/>
                </a:solidFill>
              </a:rPr>
              <a:t>W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94859" y="1486767"/>
            <a:ext cx="9144000" cy="176184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4800" dirty="0">
                <a:ln w="0">
                  <a:solidFill>
                    <a:schemeClr val="bg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ancoDi" panose="04000405000000000000" pitchFamily="82" charset="0"/>
              </a:rPr>
              <a:t>Моделирование кросс-платформенных онлайн-курсов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7771" y="3654344"/>
            <a:ext cx="4813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26 ноября 2016  Факультет Высшей Математики и Кибернетики МГУ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имени М В  Ломоносова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0900" y="365126"/>
            <a:ext cx="639445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Элементы кросс-платформенного онлайн-курса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0900" y="1825625"/>
            <a:ext cx="639445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Портал Slideshare</a:t>
            </a:r>
            <a:r>
              <a:rPr lang="ru-RU" dirty="0">
                <a:solidFill>
                  <a:schemeClr val="bg1"/>
                </a:solidFill>
              </a:rPr>
              <a:t>: Визуальная презентация лексики по теме урока.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Портал Let's test</a:t>
            </a:r>
            <a:r>
              <a:rPr lang="ru-RU" dirty="0">
                <a:solidFill>
                  <a:schemeClr val="bg1"/>
                </a:solidFill>
              </a:rPr>
              <a:t>: проведение теста по усвоенной лексике и грамматике на следующем уроке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Портал Library-linguisticsedu - </a:t>
            </a:r>
            <a:r>
              <a:rPr lang="ru-RU" dirty="0">
                <a:solidFill>
                  <a:schemeClr val="bg1"/>
                </a:solidFill>
              </a:rPr>
              <a:t>обеспечение планом урока всех учащихся и их родителей, по необходимости, а также дополнительными материалами по теме урока (тематическая лексика дополнительные тесты по теме и т. д.).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Skype</a:t>
            </a:r>
            <a:r>
              <a:rPr lang="ru-RU" dirty="0">
                <a:solidFill>
                  <a:schemeClr val="bg1"/>
                </a:solidFill>
              </a:rPr>
              <a:t> - поддержка визуального контакта между преподавателем и обучающимся на время проведения урока.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bg1"/>
                </a:solidFill>
              </a:rPr>
              <a:t>Форум проекта Linguisticsedu </a:t>
            </a:r>
            <a:r>
              <a:rPr lang="ru-RU" dirty="0">
                <a:solidFill>
                  <a:schemeClr val="bg1"/>
                </a:solidFill>
              </a:rPr>
              <a:t>– для консультаций с преподавателем во внеурочное время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Электронная версия учебников для проверки усвоения материала и выполнения практических занятий и закрепления навыков.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Другие платформы в зависимости от целей и задач урока, определяемых преподавателем заранее.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953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365126"/>
            <a:ext cx="6343650" cy="13255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Модель кросс–платформенного курса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1866900"/>
            <a:ext cx="6886598" cy="4254500"/>
          </a:xfrm>
        </p:spPr>
      </p:pic>
    </p:spTree>
    <p:extLst>
      <p:ext uri="{BB962C8B-B14F-4D97-AF65-F5344CB8AC3E}">
        <p14:creationId xmlns:p14="http://schemas.microsoft.com/office/powerpoint/2010/main" val="3497241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8700" y="1825625"/>
            <a:ext cx="621665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На основе полученных данных будет проведена доработка тестового варианта библиотеки до уровня обновляемого информационного электронного ресурса «Библиотека планов уроков и дополнительных материалов для преподавателя РКИ» в структуре Факультета Иностранных Языков и Регионоведения, (наподобие сайта Видеоархива МГУ имени М В Ломоносова)  с последующим расширением библиотеки на другие иностранные языки и дисциплины, преподаваемые на Факультете Иностранных Языков и Регионоведения а также создан онлайн-курс по РКИ для иностранных студентов, как модель мульти-платформенного курса.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854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365126"/>
            <a:ext cx="630555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Библиография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6800" y="1825625"/>
            <a:ext cx="61785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1.	[В Интернете] // </a:t>
            </a:r>
            <a:r>
              <a:rPr lang="ru-RU" dirty="0" err="1">
                <a:solidFill>
                  <a:schemeClr val="bg1"/>
                </a:solidFill>
              </a:rPr>
              <a:t>Медиапортал</a:t>
            </a:r>
            <a:r>
              <a:rPr lang="ru-RU" dirty="0">
                <a:solidFill>
                  <a:schemeClr val="bg1"/>
                </a:solidFill>
              </a:rPr>
              <a:t> МГУ. - http://media.msu.ru.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2.	[В Интернете] // Дистанционные курсы в Московском государственном университете имени </a:t>
            </a:r>
            <a:r>
              <a:rPr lang="ru-RU" dirty="0" err="1">
                <a:solidFill>
                  <a:schemeClr val="bg1"/>
                </a:solidFill>
              </a:rPr>
              <a:t>М.В.Ломоносова</a:t>
            </a:r>
            <a:r>
              <a:rPr lang="ru-RU" dirty="0">
                <a:solidFill>
                  <a:schemeClr val="bg1"/>
                </a:solidFill>
              </a:rPr>
              <a:t>. - 2016 г.. - http://de.msu.ru/.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3.	Mind42 [В Интернете]. - https://mind42.com.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4.	Moodle Главная [В Интернете] // Moodle. - Moodle </a:t>
            </a:r>
            <a:r>
              <a:rPr lang="ru-RU" dirty="0" err="1">
                <a:solidFill>
                  <a:schemeClr val="bg1"/>
                </a:solidFill>
              </a:rPr>
              <a:t>Corp</a:t>
            </a:r>
            <a:r>
              <a:rPr lang="ru-RU" dirty="0">
                <a:solidFill>
                  <a:schemeClr val="bg1"/>
                </a:solidFill>
              </a:rPr>
              <a:t>.. - 04 12 2013 г.. - https://moodle.org.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5.	Prezi [В Интернете]. - 23 03 2016 г.. - https://prezi.com 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6.	Skype Главная [В Интернете] // Skype. - 04 03 2014 г.. - https://www.skype.com/ru/.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977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5700" y="365126"/>
            <a:ext cx="608965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Библиография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2500" y="1825625"/>
            <a:ext cx="629285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7.	Survey Monkey </a:t>
            </a:r>
            <a:r>
              <a:rPr lang="ru-RU" dirty="0">
                <a:solidFill>
                  <a:schemeClr val="bg1"/>
                </a:solidFill>
              </a:rPr>
              <a:t>Главная [В Интернете] // </a:t>
            </a:r>
            <a:r>
              <a:rPr lang="en-GB" dirty="0">
                <a:solidFill>
                  <a:schemeClr val="bg1"/>
                </a:solidFill>
              </a:rPr>
              <a:t>SurveyMonkey. - </a:t>
            </a:r>
            <a:r>
              <a:rPr lang="ru-RU" dirty="0">
                <a:solidFill>
                  <a:schemeClr val="bg1"/>
                </a:solidFill>
              </a:rPr>
              <a:t>Аналитический центр </a:t>
            </a:r>
            <a:r>
              <a:rPr lang="en-GB" dirty="0">
                <a:solidFill>
                  <a:schemeClr val="bg1"/>
                </a:solidFill>
              </a:rPr>
              <a:t>SurveyMonkey. - 05 06 2014 </a:t>
            </a:r>
            <a:r>
              <a:rPr lang="ru-RU" dirty="0">
                <a:solidFill>
                  <a:schemeClr val="bg1"/>
                </a:solidFill>
              </a:rPr>
              <a:t>г.. - </a:t>
            </a:r>
            <a:r>
              <a:rPr lang="en-GB" dirty="0">
                <a:solidFill>
                  <a:schemeClr val="bg1"/>
                </a:solidFill>
              </a:rPr>
              <a:t>https://ru.surveymonkey.net.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8.	Voicethread </a:t>
            </a:r>
            <a:r>
              <a:rPr lang="ru-RU" dirty="0">
                <a:solidFill>
                  <a:schemeClr val="bg1"/>
                </a:solidFill>
              </a:rPr>
              <a:t>Главная [В Интернете] // </a:t>
            </a:r>
            <a:r>
              <a:rPr lang="en-GB" dirty="0">
                <a:solidFill>
                  <a:schemeClr val="bg1"/>
                </a:solidFill>
              </a:rPr>
              <a:t>Voicethread. - 12 03 2014 </a:t>
            </a:r>
            <a:r>
              <a:rPr lang="ru-RU" dirty="0">
                <a:solidFill>
                  <a:schemeClr val="bg1"/>
                </a:solidFill>
              </a:rPr>
              <a:t>г.. - </a:t>
            </a:r>
            <a:r>
              <a:rPr lang="en-GB" dirty="0">
                <a:solidFill>
                  <a:schemeClr val="bg1"/>
                </a:solidFill>
              </a:rPr>
              <a:t>http://voicethread.com.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9.	Wikispaces </a:t>
            </a:r>
            <a:r>
              <a:rPr lang="ru-RU" dirty="0">
                <a:solidFill>
                  <a:schemeClr val="bg1"/>
                </a:solidFill>
              </a:rPr>
              <a:t>Главная [В Интернете] // </a:t>
            </a:r>
            <a:r>
              <a:rPr lang="en-GB" dirty="0">
                <a:solidFill>
                  <a:schemeClr val="bg1"/>
                </a:solidFill>
              </a:rPr>
              <a:t>Wikispaces. - 04 06 2016 </a:t>
            </a:r>
            <a:r>
              <a:rPr lang="ru-RU" dirty="0">
                <a:solidFill>
                  <a:schemeClr val="bg1"/>
                </a:solidFill>
              </a:rPr>
              <a:t>г.. - </a:t>
            </a:r>
            <a:r>
              <a:rPr lang="en-GB" dirty="0">
                <a:solidFill>
                  <a:schemeClr val="bg1"/>
                </a:solidFill>
              </a:rPr>
              <a:t>http://www.wikispaces.com.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10.	</a:t>
            </a:r>
            <a:r>
              <a:rPr lang="ru-RU" dirty="0">
                <a:solidFill>
                  <a:schemeClr val="bg1"/>
                </a:solidFill>
              </a:rPr>
              <a:t>А. Ахаян В. Робинсон Российско-Американский телекоммуникационный образовательный проект "Уолкер Конти", как пример дистанционной образовательной деятельности Виртуального Педвуза. - Санкт-Петербург : СПБАИО, 2000 г.. - Электронное издание "Письма в </a:t>
            </a:r>
            <a:r>
              <a:rPr lang="en-GB" dirty="0">
                <a:solidFill>
                  <a:schemeClr val="bg1"/>
                </a:solidFill>
              </a:rPr>
              <a:t>Emissia.Offline: .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11.	</a:t>
            </a:r>
            <a:r>
              <a:rPr lang="ru-RU" dirty="0" err="1">
                <a:solidFill>
                  <a:schemeClr val="bg1"/>
                </a:solidFill>
              </a:rPr>
              <a:t>А.В.Тряпельников</a:t>
            </a:r>
            <a:r>
              <a:rPr lang="ru-RU" dirty="0">
                <a:solidFill>
                  <a:schemeClr val="bg1"/>
                </a:solidFill>
              </a:rPr>
              <a:t> Интеграция информационных и педагогических технологий в обучении РКИ (методологический аспект). [Книга]. - Москва : [</a:t>
            </a:r>
            <a:r>
              <a:rPr lang="ru-RU" dirty="0" err="1">
                <a:solidFill>
                  <a:schemeClr val="bg1"/>
                </a:solidFill>
              </a:rPr>
              <a:t>б.н</a:t>
            </a:r>
            <a:r>
              <a:rPr lang="ru-RU" dirty="0">
                <a:solidFill>
                  <a:schemeClr val="bg1"/>
                </a:solidFill>
              </a:rPr>
              <a:t>.], 2014. - стр. 80 с 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12.	</a:t>
            </a:r>
            <a:r>
              <a:rPr lang="ru-RU" dirty="0" err="1">
                <a:solidFill>
                  <a:schemeClr val="bg1"/>
                </a:solidFill>
              </a:rPr>
              <a:t>А.Кузнецов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Library-linguisticsedu </a:t>
            </a:r>
            <a:r>
              <a:rPr lang="ru-RU" dirty="0">
                <a:solidFill>
                  <a:schemeClr val="bg1"/>
                </a:solidFill>
              </a:rPr>
              <a:t>Главная [В Интернете] // </a:t>
            </a:r>
            <a:r>
              <a:rPr lang="en-GB" dirty="0">
                <a:solidFill>
                  <a:schemeClr val="bg1"/>
                </a:solidFill>
              </a:rPr>
              <a:t>Library-linguisticsedu. - Linguisticsedu Internet Project, 2016 05 24 </a:t>
            </a:r>
            <a:r>
              <a:rPr lang="ru-RU" dirty="0">
                <a:solidFill>
                  <a:schemeClr val="bg1"/>
                </a:solidFill>
              </a:rPr>
              <a:t>г.. - 16 07 2016 г.. - </a:t>
            </a:r>
            <a:r>
              <a:rPr lang="en-GB" dirty="0">
                <a:solidFill>
                  <a:schemeClr val="bg1"/>
                </a:solidFill>
              </a:rPr>
              <a:t>http://library-linguisticsedu.jimdo.com.</a:t>
            </a:r>
          </a:p>
        </p:txBody>
      </p:sp>
    </p:spTree>
    <p:extLst>
      <p:ext uri="{BB962C8B-B14F-4D97-AF65-F5344CB8AC3E}">
        <p14:creationId xmlns:p14="http://schemas.microsoft.com/office/powerpoint/2010/main" val="1401107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2500" y="365126"/>
            <a:ext cx="629285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Библиография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2500" y="1825625"/>
            <a:ext cx="629285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13.	</a:t>
            </a:r>
            <a:r>
              <a:rPr lang="ru-RU" dirty="0">
                <a:solidFill>
                  <a:schemeClr val="bg1"/>
                </a:solidFill>
              </a:rPr>
              <a:t>А. Кузнецов Онлайн платформы в преподавании и переводе [В Интернете] // Библиотека проекта </a:t>
            </a:r>
            <a:r>
              <a:rPr lang="en-GB" dirty="0">
                <a:solidFill>
                  <a:schemeClr val="bg1"/>
                </a:solidFill>
              </a:rPr>
              <a:t>Linguisticsedu. - Linguisticsedu Internet Project, 2016 </a:t>
            </a:r>
            <a:r>
              <a:rPr lang="ru-RU" dirty="0">
                <a:solidFill>
                  <a:schemeClr val="bg1"/>
                </a:solidFill>
              </a:rPr>
              <a:t>г.. - 2016 07 16 г.. - </a:t>
            </a:r>
            <a:r>
              <a:rPr lang="en-GB" dirty="0">
                <a:solidFill>
                  <a:schemeClr val="bg1"/>
                </a:solidFill>
              </a:rPr>
              <a:t>http://library-linguisticsedu.jimdo.com/</a:t>
            </a:r>
            <a:r>
              <a:rPr lang="ru-RU" dirty="0">
                <a:solidFill>
                  <a:schemeClr val="bg1"/>
                </a:solidFill>
              </a:rPr>
              <a:t>статьи/онлайн-платформы-в-преподавании-и-переводе/.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14.	Главная </a:t>
            </a:r>
            <a:r>
              <a:rPr lang="en-GB" dirty="0">
                <a:solidFill>
                  <a:schemeClr val="bg1"/>
                </a:solidFill>
              </a:rPr>
              <a:t>Mindmeister [</a:t>
            </a:r>
            <a:r>
              <a:rPr lang="ru-RU" dirty="0">
                <a:solidFill>
                  <a:schemeClr val="bg1"/>
                </a:solidFill>
              </a:rPr>
              <a:t>В Интернете] // </a:t>
            </a:r>
            <a:r>
              <a:rPr lang="en-GB" dirty="0">
                <a:solidFill>
                  <a:schemeClr val="bg1"/>
                </a:solidFill>
              </a:rPr>
              <a:t>Mindmeister. - 2016 07 06 </a:t>
            </a:r>
            <a:r>
              <a:rPr lang="ru-RU" dirty="0">
                <a:solidFill>
                  <a:schemeClr val="bg1"/>
                </a:solidFill>
              </a:rPr>
              <a:t>г.. - </a:t>
            </a:r>
            <a:r>
              <a:rPr lang="en-GB" dirty="0">
                <a:solidFill>
                  <a:schemeClr val="bg1"/>
                </a:solidFill>
              </a:rPr>
              <a:t>https://www.mindmeister.com/ru .</a:t>
            </a:r>
          </a:p>
          <a:p>
            <a:pPr marL="457200" indent="-457200">
              <a:buAutoNum type="arabicPeriod" startAt="15"/>
            </a:pPr>
            <a:r>
              <a:rPr lang="ru-RU" dirty="0">
                <a:solidFill>
                  <a:schemeClr val="bg1"/>
                </a:solidFill>
              </a:rPr>
              <a:t>Главная </a:t>
            </a:r>
            <a:r>
              <a:rPr lang="en-GB" dirty="0" err="1">
                <a:solidFill>
                  <a:schemeClr val="bg1"/>
                </a:solidFill>
              </a:rPr>
              <a:t>Teaherpage</a:t>
            </a:r>
            <a:r>
              <a:rPr lang="en-GB" dirty="0">
                <a:solidFill>
                  <a:schemeClr val="bg1"/>
                </a:solidFill>
              </a:rPr>
              <a:t> [</a:t>
            </a:r>
            <a:r>
              <a:rPr lang="ru-RU" dirty="0">
                <a:solidFill>
                  <a:schemeClr val="bg1"/>
                </a:solidFill>
              </a:rPr>
              <a:t>В Интернете] // </a:t>
            </a:r>
            <a:r>
              <a:rPr lang="en-GB" dirty="0">
                <a:solidFill>
                  <a:schemeClr val="bg1"/>
                </a:solidFill>
              </a:rPr>
              <a:t>Teacherpage. - 04 07 2014 </a:t>
            </a:r>
            <a:r>
              <a:rPr lang="ru-RU" dirty="0">
                <a:solidFill>
                  <a:schemeClr val="bg1"/>
                </a:solidFill>
              </a:rPr>
              <a:t>г.. - </a:t>
            </a:r>
            <a:r>
              <a:rPr lang="en-GB" dirty="0">
                <a:solidFill>
                  <a:schemeClr val="bg1"/>
                </a:solidFill>
                <a:hlinkClick r:id="rId2"/>
              </a:rPr>
              <a:t>http://teacherpage.com</a:t>
            </a:r>
            <a:r>
              <a:rPr lang="en-GB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AutoNum type="arabicPeriod" startAt="15"/>
            </a:pPr>
            <a:r>
              <a:rPr lang="ru-RU" dirty="0">
                <a:solidFill>
                  <a:schemeClr val="bg1"/>
                </a:solidFill>
              </a:rPr>
              <a:t>Главная Образование.РФ [В Интернете] // Образование РФ. - Александр Вячеславович Пименов. - 12 07 2016 г..  https://www.educationonline.ru .</a:t>
            </a:r>
          </a:p>
          <a:p>
            <a:pPr marL="457200" indent="-457200">
              <a:buAutoNum type="arabicPeriod" startAt="15"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600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5200" y="365126"/>
            <a:ext cx="628015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Библиография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5200" y="1825625"/>
            <a:ext cx="628015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17.	Е. С. Полат Модели дистанционного обучения. [Раздел книги].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18.	</a:t>
            </a:r>
            <a:r>
              <a:rPr lang="ru-RU" dirty="0" err="1">
                <a:solidFill>
                  <a:schemeClr val="bg1"/>
                </a:solidFill>
              </a:rPr>
              <a:t>Е.Д.Патаракин</a:t>
            </a:r>
            <a:r>
              <a:rPr lang="ru-RU" dirty="0">
                <a:solidFill>
                  <a:schemeClr val="bg1"/>
                </a:solidFill>
              </a:rPr>
              <a:t> Информационно-коммуникационные технологии в образовании [В Интернете]. - Государственный научно-исследовательский институт информационных технологий и телекоммуникаций, 2004 г.. - 10 06 2016 г.. - http://www.ict.edu.ru/lib/index.php?a=pers&amp;c=getForm&amp;d=light&amp;id_pers=2565&amp;r=persDesc.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19.	</a:t>
            </a:r>
            <a:r>
              <a:rPr lang="ru-RU" dirty="0" err="1">
                <a:solidFill>
                  <a:schemeClr val="bg1"/>
                </a:solidFill>
              </a:rPr>
              <a:t>Е.Д.Патаракин</a:t>
            </a:r>
            <a:r>
              <a:rPr lang="ru-RU" dirty="0">
                <a:solidFill>
                  <a:schemeClr val="bg1"/>
                </a:solidFill>
              </a:rPr>
              <a:t> Социальные взаимодействия и сетевое обучение 2.0 [Книга]. - Москва : НП «Современные технологии в образовании и культуре», 2009. - стр. 44.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20.	Е.С.Полат Новые педагогические и информационные технологии в системе образования [Книга]. - Москва : [</a:t>
            </a:r>
            <a:r>
              <a:rPr lang="ru-RU" dirty="0" err="1">
                <a:solidFill>
                  <a:schemeClr val="bg1"/>
                </a:solidFill>
              </a:rPr>
              <a:t>б.н</a:t>
            </a:r>
            <a:r>
              <a:rPr lang="ru-RU" dirty="0">
                <a:solidFill>
                  <a:schemeClr val="bg1"/>
                </a:solidFill>
              </a:rPr>
              <a:t>.], 2000. - стр. 272 c..</a:t>
            </a:r>
          </a:p>
          <a:p>
            <a:pPr marL="457200" indent="-457200">
              <a:buAutoNum type="arabicPeriod" startAt="21"/>
            </a:pPr>
            <a:r>
              <a:rPr lang="ru-RU" dirty="0">
                <a:solidFill>
                  <a:schemeClr val="bg1"/>
                </a:solidFill>
              </a:rPr>
              <a:t>Министерство Образования РФ Федеральный закон от 29.12.2012 N 273-ФЗ (ред. от 02.03.2016) «Об образовании в Российской Федерации» [ http://priem.s-vfu.ru/wp-content/uploads/FZ-273-red.-ot-02.03.16.pdf]. - [</a:t>
            </a:r>
            <a:r>
              <a:rPr lang="ru-RU" dirty="0" err="1">
                <a:solidFill>
                  <a:schemeClr val="bg1"/>
                </a:solidFill>
              </a:rPr>
              <a:t>б.м</a:t>
            </a:r>
            <a:r>
              <a:rPr lang="ru-RU" dirty="0">
                <a:solidFill>
                  <a:schemeClr val="bg1"/>
                </a:solidFill>
              </a:rPr>
              <a:t>.] : Министерство Образования РФ, 2016 г.. - Т. С 3 П.27.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075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97100" y="1709739"/>
            <a:ext cx="6313488" cy="1554161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Спасибо за внимание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197100" y="4589464"/>
            <a:ext cx="6313488" cy="1500187"/>
          </a:xfrm>
        </p:spPr>
        <p:txBody>
          <a:bodyPr/>
          <a:lstStyle/>
          <a:p>
            <a:r>
              <a:rPr lang="ru-RU" sz="2400" dirty="0">
                <a:solidFill>
                  <a:schemeClr val="bg1"/>
                </a:solidFill>
              </a:rPr>
              <a:t>Кузнецов Андрей Андреевич</a:t>
            </a:r>
          </a:p>
          <a:p>
            <a:r>
              <a:rPr lang="ru-RU" sz="2400" dirty="0">
                <a:solidFill>
                  <a:schemeClr val="bg1"/>
                </a:solidFill>
                <a:hlinkClick r:id="rId2"/>
              </a:rPr>
              <a:t>andrey-kuznecov-1992@</a:t>
            </a:r>
            <a:r>
              <a:rPr lang="en-GB" sz="2400" dirty="0">
                <a:solidFill>
                  <a:schemeClr val="bg1"/>
                </a:solidFill>
                <a:hlinkClick r:id="rId2"/>
              </a:rPr>
              <a:t>m</a:t>
            </a:r>
            <a:r>
              <a:rPr lang="ru-RU" sz="2400" dirty="0">
                <a:solidFill>
                  <a:schemeClr val="bg1"/>
                </a:solidFill>
                <a:hlinkClick r:id="rId2"/>
              </a:rPr>
              <a:t>a</a:t>
            </a:r>
            <a:r>
              <a:rPr lang="en-GB" sz="2400" dirty="0" err="1">
                <a:solidFill>
                  <a:schemeClr val="bg1"/>
                </a:solidFill>
                <a:hlinkClick r:id="rId2"/>
              </a:rPr>
              <a:t>i</a:t>
            </a:r>
            <a:r>
              <a:rPr lang="ru-RU" sz="2400" dirty="0">
                <a:solidFill>
                  <a:schemeClr val="bg1"/>
                </a:solidFill>
                <a:hlinkClick r:id="rId2"/>
              </a:rPr>
              <a:t>l.</a:t>
            </a:r>
            <a:r>
              <a:rPr lang="en-GB" sz="2400" dirty="0">
                <a:solidFill>
                  <a:schemeClr val="bg1"/>
                </a:solidFill>
                <a:hlinkClick r:id="rId2"/>
              </a:rPr>
              <a:t>r</a:t>
            </a:r>
            <a:r>
              <a:rPr lang="ru-RU" sz="2400" dirty="0">
                <a:solidFill>
                  <a:schemeClr val="bg1"/>
                </a:solidFill>
                <a:hlinkClick r:id="rId2"/>
              </a:rPr>
              <a:t>u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  <a:hlinkClick r:id="rId3"/>
              </a:rPr>
              <a:t>www.linguisticsedu.ucoz.com</a:t>
            </a:r>
            <a:endParaRPr lang="ru-RU" sz="24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55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946" y="387030"/>
            <a:ext cx="7886700" cy="898895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>
                <a:ln w="10160">
                  <a:solidFill>
                    <a:schemeClr val="bg2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stigma" pitchFamily="2" charset="0"/>
              </a:rPr>
              <a:t>Содержание</a:t>
            </a:r>
            <a:endParaRPr lang="ru-RU" sz="6000" b="1" i="1" dirty="0">
              <a:ln w="10160">
                <a:solidFill>
                  <a:schemeClr val="bg2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092653" y="4680378"/>
            <a:ext cx="5608640" cy="601663"/>
            <a:chOff x="1248" y="1411"/>
            <a:chExt cx="3533" cy="379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777" y="1411"/>
              <a:ext cx="300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Модели дистанционного обучения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092653" y="1835578"/>
            <a:ext cx="5675313" cy="931863"/>
            <a:chOff x="1248" y="1793"/>
            <a:chExt cx="3575" cy="587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736" y="1793"/>
              <a:ext cx="3087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Этапы информатизации образования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092653" y="2837294"/>
            <a:ext cx="5105400" cy="768351"/>
            <a:chOff x="1248" y="2506"/>
            <a:chExt cx="3216" cy="484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742" y="2506"/>
              <a:ext cx="16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Определение ИКТ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092653" y="3770746"/>
            <a:ext cx="6278570" cy="673101"/>
            <a:chOff x="1248" y="3156"/>
            <a:chExt cx="3955" cy="424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736" y="3156"/>
              <a:ext cx="34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chemeClr val="bg1"/>
                  </a:solidFill>
                </a:rPr>
                <a:t>Критерии оценивания онлайн-платформ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092653" y="5369354"/>
            <a:ext cx="6707188" cy="830263"/>
            <a:chOff x="1248" y="3093"/>
            <a:chExt cx="4225" cy="523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1736" y="3093"/>
              <a:ext cx="3737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>
                  <a:solidFill>
                    <a:schemeClr val="bg1"/>
                  </a:solidFill>
                </a:rPr>
                <a:t>Элементы кросс-платформенного онлайн-курса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7900" y="365126"/>
            <a:ext cx="626745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Этапы информатизации образования (Стандартная классификация)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7900" y="1825625"/>
            <a:ext cx="6267450" cy="4351338"/>
          </a:xfrm>
        </p:spPr>
        <p:txBody>
          <a:bodyPr/>
          <a:lstStyle/>
          <a:p>
            <a:pPr marL="457200" indent="-457200">
              <a:buAutoNum type="arabicPlain"/>
            </a:pPr>
            <a:r>
              <a:rPr lang="ru-RU" dirty="0">
                <a:solidFill>
                  <a:schemeClr val="bg1"/>
                </a:solidFill>
              </a:rPr>
              <a:t>1-й этап (до второй половины XIX в.) </a:t>
            </a:r>
          </a:p>
          <a:p>
            <a:pPr marL="457200" indent="-457200">
              <a:buAutoNum type="arabicPlain"/>
            </a:pPr>
            <a:r>
              <a:rPr lang="ru-RU" dirty="0">
                <a:solidFill>
                  <a:schemeClr val="bg1"/>
                </a:solidFill>
              </a:rPr>
              <a:t>2-й этап (с конца XIX в.) </a:t>
            </a:r>
          </a:p>
          <a:p>
            <a:pPr marL="457200" indent="-457200">
              <a:buAutoNum type="arabicPlain"/>
            </a:pPr>
            <a:r>
              <a:rPr lang="ru-RU" dirty="0">
                <a:solidFill>
                  <a:schemeClr val="bg1"/>
                </a:solidFill>
              </a:rPr>
              <a:t>3-й этап (40 – 60-е гг. XX в.) </a:t>
            </a:r>
          </a:p>
          <a:p>
            <a:pPr marL="457200" indent="-457200">
              <a:buAutoNum type="arabicPlain"/>
            </a:pPr>
            <a:r>
              <a:rPr lang="ru-RU" dirty="0">
                <a:solidFill>
                  <a:schemeClr val="bg1"/>
                </a:solidFill>
              </a:rPr>
              <a:t>4-й этап (с начала 70-х гг.) </a:t>
            </a:r>
          </a:p>
          <a:p>
            <a:pPr marL="457200" indent="-457200">
              <a:buAutoNum type="arabicPlain"/>
            </a:pPr>
            <a:r>
              <a:rPr lang="ru-RU" dirty="0">
                <a:solidFill>
                  <a:schemeClr val="bg1"/>
                </a:solidFill>
              </a:rPr>
              <a:t>5-й этап (с середины 80-х гг.) </a:t>
            </a:r>
          </a:p>
          <a:p>
            <a:pPr marL="457200" indent="-457200">
              <a:buAutoNum type="arabicPlain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191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7900" y="365126"/>
            <a:ext cx="626745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Этапы информатизации образования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(</a:t>
            </a:r>
            <a:r>
              <a:rPr lang="ru-RU" sz="3600" dirty="0" err="1">
                <a:solidFill>
                  <a:schemeClr val="bg1"/>
                </a:solidFill>
              </a:rPr>
              <a:t>В.П.Тихомиров</a:t>
            </a:r>
            <a:r>
              <a:rPr lang="ru-RU" sz="3600" dirty="0">
                <a:solidFill>
                  <a:schemeClr val="bg1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7900" y="1825625"/>
            <a:ext cx="6267450" cy="435133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Компьютеризация 50-70 гг.: не повысила эффективности обучения;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Компьютеры 70-80 гг. становятся средством поиска новых методов обучения. </a:t>
            </a:r>
          </a:p>
          <a:p>
            <a:pPr marL="457200" indent="-457200"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Компьютеры 80-90 гг. способствуют самоорганизации познания, утверждению методик обучения раскрытию творческого потенциала личности, особых черт индивида и виртуализации обучения, свободному выбору технологий обучения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715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7900" y="365126"/>
            <a:ext cx="626745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Этапы информатизации образования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(Марк </a:t>
            </a:r>
            <a:r>
              <a:rPr lang="ru-RU" sz="3600" dirty="0" err="1">
                <a:solidFill>
                  <a:schemeClr val="bg1"/>
                </a:solidFill>
              </a:rPr>
              <a:t>Варшауэр</a:t>
            </a:r>
            <a:r>
              <a:rPr lang="ru-RU" sz="3600" dirty="0">
                <a:solidFill>
                  <a:schemeClr val="bg1"/>
                </a:solidFill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7900" y="1825625"/>
            <a:ext cx="6267450" cy="435133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err="1">
                <a:solidFill>
                  <a:schemeClr val="bg1"/>
                </a:solidFill>
              </a:rPr>
              <a:t>Бихевиористский</a:t>
            </a:r>
            <a:r>
              <a:rPr lang="ru-RU" dirty="0">
                <a:solidFill>
                  <a:schemeClr val="bg1"/>
                </a:solidFill>
              </a:rPr>
              <a:t> (50-70-е гг.), использовавший </a:t>
            </a:r>
            <a:r>
              <a:rPr lang="ru-RU" dirty="0" err="1">
                <a:solidFill>
                  <a:schemeClr val="bg1"/>
                </a:solidFill>
              </a:rPr>
              <a:t>тренировочно</a:t>
            </a:r>
            <a:r>
              <a:rPr lang="ru-RU" dirty="0">
                <a:solidFill>
                  <a:schemeClr val="bg1"/>
                </a:solidFill>
              </a:rPr>
              <a:t>-контролирующие программы;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Коммуникативный (70-80-е гг.), ориентированный преимущественно на учебные игровые и прикладные программы;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Интегрирующий (с конца 80-х гг. до настоящего времени), основанный на использовании средств гипермедиа  и коммуникации с применением компьютеров.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163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Определение ИКТ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0900" y="1825625"/>
            <a:ext cx="639445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>
                <a:solidFill>
                  <a:schemeClr val="bg1"/>
                </a:solidFill>
              </a:rPr>
              <a:t>Информационные и коммуникационные технологии (ИКТ)</a:t>
            </a:r>
            <a:r>
              <a:rPr lang="ru-RU" dirty="0">
                <a:solidFill>
                  <a:schemeClr val="bg1"/>
                </a:solidFill>
              </a:rPr>
              <a:t> – это обобщающее понятие, описывающее различные устройства, механизмы, способы, алгоритмы обработки информации. Важнейшим современным устройствами ИКТ являются компьютер, снабженный соответствующим программным обеспечением и средства телекоммуникаций вместе с размещенной на них информацией.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761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7100" y="365126"/>
            <a:ext cx="631825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Критерии оценивания онлайн- платформ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7100" y="1825625"/>
            <a:ext cx="6318250" cy="435133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Сложность доступа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Наглядность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Последовательность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Создание дискуссий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Возможность создания глоссария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Создание тестов разной направленности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Выполнение творческих заданий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Наличие функции проведения вебинаров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Основные функции (для контроля преподавателем)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Основные функции (для студента).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94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3300" y="365126"/>
            <a:ext cx="624205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Социальные сервисы в дистанционном обучении (Е.Д. Патаракин)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3300" y="1825625"/>
            <a:ext cx="6242050" cy="435133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Использование социальных сервисов подталкивают людей к участию в совместной деятельности.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Сервисы предоставляют простые решения для повседневных задач — распространение фотографий, продажа ненужных вещей, поиск нужных сведений;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Принимая участие в совместной деятельности с использованием социальных сервисов, люди меняют свою позицию с потребительской на созидательную; 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Социальные сервисы помогают людям взаимодействовать между собой, задавая простые правила такого взаимодействия.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4549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0600" y="365126"/>
            <a:ext cx="625475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Модели дистанционного обучения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3600" dirty="0">
                <a:solidFill>
                  <a:schemeClr val="bg1"/>
                </a:solidFill>
              </a:rPr>
              <a:t>(Е.С.Полат)</a:t>
            </a:r>
            <a:br>
              <a:rPr lang="en-US" sz="3600" dirty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0600" y="1825625"/>
            <a:ext cx="6254750" cy="435133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Интеграция очных и дистанционных форм обучения.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Модель интеграции очной и дистанционной форм для вузов.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Модель сетевого курса дистанционного обучения.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Сетевое обучение и кейс-технологии.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solidFill>
                  <a:schemeClr val="bg1"/>
                </a:solidFill>
              </a:rPr>
              <a:t>Интерактивное телевидение (Two-way TV).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24209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646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Astigma</vt:lpstr>
      <vt:lpstr>BancoDi</vt:lpstr>
      <vt:lpstr>Calibri</vt:lpstr>
      <vt:lpstr>Calibri Light</vt:lpstr>
      <vt:lpstr>Тема Office</vt:lpstr>
      <vt:lpstr>Моделирование кросс-платформенных онлайн-курсов </vt:lpstr>
      <vt:lpstr>Содержание</vt:lpstr>
      <vt:lpstr>Этапы информатизации образования (Стандартная классификация)</vt:lpstr>
      <vt:lpstr>Этапы информатизации образования (В.П.Тихомиров)</vt:lpstr>
      <vt:lpstr>Этапы информатизации образования (Марк Варшауэр)</vt:lpstr>
      <vt:lpstr>Определение ИКТ</vt:lpstr>
      <vt:lpstr>Критерии оценивания онлайн- платформ</vt:lpstr>
      <vt:lpstr>Социальные сервисы в дистанционном обучении (Е.Д. Патаракин)</vt:lpstr>
      <vt:lpstr>Модели дистанционного обучения (Е.С.Полат) </vt:lpstr>
      <vt:lpstr>Элементы кросс-платформенного онлайн-курса</vt:lpstr>
      <vt:lpstr>Модель кросс–платформенного курса </vt:lpstr>
      <vt:lpstr>Выводы</vt:lpstr>
      <vt:lpstr>Библиография</vt:lpstr>
      <vt:lpstr>Библиография</vt:lpstr>
      <vt:lpstr>Библиография</vt:lpstr>
      <vt:lpstr>Библиография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 Windows</cp:lastModifiedBy>
  <cp:revision>47</cp:revision>
  <dcterms:created xsi:type="dcterms:W3CDTF">2014-11-21T11:00:06Z</dcterms:created>
  <dcterms:modified xsi:type="dcterms:W3CDTF">2016-11-23T20:49:43Z</dcterms:modified>
</cp:coreProperties>
</file>